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1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1C24F-A9DB-4DA1-A7A3-5E0029429A8D}" type="datetimeFigureOut">
              <a:rPr lang="ru-RU" smtClean="0"/>
              <a:t>19.11.2022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34CF4-E88A-41BC-B827-AA04D0E416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78721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1C24F-A9DB-4DA1-A7A3-5E0029429A8D}" type="datetimeFigureOut">
              <a:rPr lang="ru-RU" smtClean="0"/>
              <a:t>19.11.2022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34CF4-E88A-41BC-B827-AA04D0E416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8688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1C24F-A9DB-4DA1-A7A3-5E0029429A8D}" type="datetimeFigureOut">
              <a:rPr lang="ru-RU" smtClean="0"/>
              <a:t>19.11.2022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34CF4-E88A-41BC-B827-AA04D0E416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96466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1C24F-A9DB-4DA1-A7A3-5E0029429A8D}" type="datetimeFigureOut">
              <a:rPr lang="ru-RU" smtClean="0"/>
              <a:t>19.11.2022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34CF4-E88A-41BC-B827-AA04D0E416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1822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1C24F-A9DB-4DA1-A7A3-5E0029429A8D}" type="datetimeFigureOut">
              <a:rPr lang="ru-RU" smtClean="0"/>
              <a:t>19.11.2022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34CF4-E88A-41BC-B827-AA04D0E416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06810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1C24F-A9DB-4DA1-A7A3-5E0029429A8D}" type="datetimeFigureOut">
              <a:rPr lang="ru-RU" smtClean="0"/>
              <a:t>19.11.2022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34CF4-E88A-41BC-B827-AA04D0E416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88659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1C24F-A9DB-4DA1-A7A3-5E0029429A8D}" type="datetimeFigureOut">
              <a:rPr lang="ru-RU" smtClean="0"/>
              <a:t>19.11.2022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34CF4-E88A-41BC-B827-AA04D0E416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87700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1C24F-A9DB-4DA1-A7A3-5E0029429A8D}" type="datetimeFigureOut">
              <a:rPr lang="ru-RU" smtClean="0"/>
              <a:t>19.11.2022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34CF4-E88A-41BC-B827-AA04D0E416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81154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1C24F-A9DB-4DA1-A7A3-5E0029429A8D}" type="datetimeFigureOut">
              <a:rPr lang="ru-RU" smtClean="0"/>
              <a:t>19.11.2022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34CF4-E88A-41BC-B827-AA04D0E416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1001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1C24F-A9DB-4DA1-A7A3-5E0029429A8D}" type="datetimeFigureOut">
              <a:rPr lang="ru-RU" smtClean="0"/>
              <a:t>19.11.2022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34CF4-E88A-41BC-B827-AA04D0E416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48481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1C24F-A9DB-4DA1-A7A3-5E0029429A8D}" type="datetimeFigureOut">
              <a:rPr lang="ru-RU" smtClean="0"/>
              <a:t>19.11.2022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34CF4-E88A-41BC-B827-AA04D0E416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4462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D1C24F-A9DB-4DA1-A7A3-5E0029429A8D}" type="datetimeFigureOut">
              <a:rPr lang="ru-RU" smtClean="0"/>
              <a:t>19.11.2022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C34CF4-E88A-41BC-B827-AA04D0E416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7361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3568" y="1124744"/>
            <a:ext cx="7772400" cy="2808312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Занятие по развитию речи во 2-ой младшей группе «Василек» с использованием технологии «Мы вместе»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371600" y="4581128"/>
            <a:ext cx="6400800" cy="1057672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МК ДОУ детский сад №453</a:t>
            </a:r>
          </a:p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Г. Новосибирск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90411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Игра «Волшебная палочка»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1319225"/>
            <a:ext cx="2592288" cy="3456384"/>
          </a:xfrm>
          <a:prstGeom prst="rect">
            <a:avLst/>
          </a:prstGeom>
        </p:spPr>
      </p:pic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282222"/>
            <a:ext cx="3600400" cy="4800534"/>
          </a:xfrm>
        </p:spPr>
      </p:pic>
    </p:spTree>
    <p:extLst>
      <p:ext uri="{BB962C8B-B14F-4D97-AF65-F5344CB8AC3E}">
        <p14:creationId xmlns:p14="http://schemas.microsoft.com/office/powerpoint/2010/main" val="3750623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Игра «Угощение» (образование прилагательного от существительного)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276872"/>
            <a:ext cx="5249557" cy="3937168"/>
          </a:xfrm>
        </p:spPr>
      </p:pic>
    </p:spTree>
    <p:extLst>
      <p:ext uri="{BB962C8B-B14F-4D97-AF65-F5344CB8AC3E}">
        <p14:creationId xmlns:p14="http://schemas.microsoft.com/office/powerpoint/2010/main" val="7153522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Игра «Найди свою группу»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89149">
            <a:off x="721544" y="1445285"/>
            <a:ext cx="3598845" cy="479846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66015">
            <a:off x="5362671" y="1686662"/>
            <a:ext cx="2952328" cy="3936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5303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Пальчиковая гимнастика «Фруктовая ладошка»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916832"/>
            <a:ext cx="3394471" cy="4525962"/>
          </a:xfrm>
        </p:spPr>
      </p:pic>
    </p:spTree>
    <p:extLst>
      <p:ext uri="{BB962C8B-B14F-4D97-AF65-F5344CB8AC3E}">
        <p14:creationId xmlns:p14="http://schemas.microsoft.com/office/powerpoint/2010/main" val="22102164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Игра «Угадай, чего не стало»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81066">
            <a:off x="1026358" y="1479921"/>
            <a:ext cx="3581896" cy="477586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27637">
            <a:off x="5641288" y="1589234"/>
            <a:ext cx="2301720" cy="3068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6523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Игра «Третий лишний»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700808"/>
            <a:ext cx="5177549" cy="3883162"/>
          </a:xfrm>
        </p:spPr>
      </p:pic>
    </p:spTree>
    <p:extLst>
      <p:ext uri="{BB962C8B-B14F-4D97-AF65-F5344CB8AC3E}">
        <p14:creationId xmlns:p14="http://schemas.microsoft.com/office/powerpoint/2010/main" val="2300715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Награда, получили медали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196752"/>
            <a:ext cx="3816424" cy="5088566"/>
          </a:xfrm>
        </p:spPr>
      </p:pic>
    </p:spTree>
    <p:extLst>
      <p:ext uri="{BB962C8B-B14F-4D97-AF65-F5344CB8AC3E}">
        <p14:creationId xmlns:p14="http://schemas.microsoft.com/office/powerpoint/2010/main" val="1635712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>
                <a:solidFill>
                  <a:schemeClr val="accent3">
                    <a:lumMod val="50000"/>
                  </a:schemeClr>
                </a:solidFill>
              </a:rPr>
              <a:t>Физминутка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484784"/>
            <a:ext cx="2822443" cy="211683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1268760"/>
            <a:ext cx="3003798" cy="400506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3861048"/>
            <a:ext cx="3347864" cy="2510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0930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7200" b="1" dirty="0" smtClean="0">
                <a:solidFill>
                  <a:schemeClr val="accent3">
                    <a:lumMod val="50000"/>
                  </a:schemeClr>
                </a:solidFill>
              </a:rPr>
              <a:t>СПАСИБО ЗА ВНИМАНИЕ!</a:t>
            </a:r>
            <a:endParaRPr lang="ru-RU" sz="72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43474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764704"/>
            <a:ext cx="8229600" cy="1224136"/>
          </a:xfrm>
        </p:spPr>
        <p:txBody>
          <a:bodyPr>
            <a:noAutofit/>
          </a:bodyPr>
          <a:lstStyle/>
          <a:p>
            <a:pPr marL="342900" lvl="0" indent="139700">
              <a:spcBef>
                <a:spcPct val="20000"/>
              </a:spcBef>
            </a:pPr>
            <a:r>
              <a:rPr lang="ru-RU" sz="4800" b="1" dirty="0" smtClean="0">
                <a:solidFill>
                  <a:schemeClr val="accent3">
                    <a:lumMod val="50000"/>
                  </a:schemeClr>
                </a:solidFill>
                <a:ea typeface="Times New Roman"/>
                <a:cs typeface="Times New Roman"/>
              </a:rPr>
              <a:t>Задачи</a:t>
            </a:r>
            <a:r>
              <a:rPr lang="ru-RU" sz="4800" b="1" dirty="0">
                <a:solidFill>
                  <a:schemeClr val="accent3">
                    <a:lumMod val="50000"/>
                  </a:schemeClr>
                </a:solidFill>
                <a:ea typeface="Times New Roman"/>
                <a:cs typeface="Times New Roman"/>
              </a:rPr>
              <a:t/>
            </a:r>
            <a:br>
              <a:rPr lang="ru-RU" sz="4800" b="1" dirty="0">
                <a:solidFill>
                  <a:schemeClr val="accent3">
                    <a:lumMod val="50000"/>
                  </a:schemeClr>
                </a:solidFill>
                <a:ea typeface="Times New Roman"/>
                <a:cs typeface="Times New Roman"/>
              </a:rPr>
            </a:br>
            <a:endParaRPr lang="ru-RU" sz="4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2060848"/>
            <a:ext cx="8229600" cy="417646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Обучающие: </a:t>
            </a:r>
          </a:p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Уточнить представления детей о фруктах.</a:t>
            </a:r>
          </a:p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Закрепить понятие «фрукты», дать  понятие о значении фруктов для здоровья человека.</a:t>
            </a:r>
          </a:p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Учить дифференцировать понятия «Овощи» и «Фрукты».</a:t>
            </a:r>
          </a:p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Закрепить название цветов: красный, желтый, синий, зеленый.</a:t>
            </a:r>
          </a:p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Учить отвечать на простейшие вопросы: «что?», «кто?», «что делает?», и более сложные вопросы.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530100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>
                <a:solidFill>
                  <a:schemeClr val="accent3">
                    <a:lumMod val="50000"/>
                  </a:schemeClr>
                </a:solidFill>
              </a:rPr>
              <a:t>Задачи</a:t>
            </a:r>
            <a:endParaRPr lang="ru-RU" sz="4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ru-RU" sz="7200" b="1" dirty="0" smtClean="0">
                <a:solidFill>
                  <a:schemeClr val="accent3">
                    <a:lumMod val="75000"/>
                  </a:schemeClr>
                </a:solidFill>
              </a:rPr>
              <a:t>Развивающие: </a:t>
            </a:r>
          </a:p>
          <a:p>
            <a:r>
              <a:rPr lang="ru-RU" sz="7200" dirty="0" smtClean="0">
                <a:solidFill>
                  <a:schemeClr val="accent3">
                    <a:lumMod val="75000"/>
                  </a:schemeClr>
                </a:solidFill>
              </a:rPr>
              <a:t>Развитие грамматического строя речи: </a:t>
            </a:r>
          </a:p>
          <a:p>
            <a:r>
              <a:rPr lang="ru-RU" sz="7200" dirty="0" smtClean="0">
                <a:solidFill>
                  <a:schemeClr val="accent3">
                    <a:lumMod val="75000"/>
                  </a:schemeClr>
                </a:solidFill>
              </a:rPr>
              <a:t>•	продолжать учить образовывать прилагательные от существительных (игра «Угощение);</a:t>
            </a:r>
          </a:p>
          <a:p>
            <a:r>
              <a:rPr lang="ru-RU" sz="7200" dirty="0" smtClean="0">
                <a:solidFill>
                  <a:schemeClr val="accent3">
                    <a:lumMod val="75000"/>
                  </a:schemeClr>
                </a:solidFill>
              </a:rPr>
              <a:t>•	образование множественного числа существительных в родительном падеже (игра «Угадай, чего не стало)»; </a:t>
            </a:r>
          </a:p>
          <a:p>
            <a:r>
              <a:rPr lang="ru-RU" sz="7200" dirty="0" smtClean="0">
                <a:solidFill>
                  <a:schemeClr val="accent3">
                    <a:lumMod val="75000"/>
                  </a:schemeClr>
                </a:solidFill>
              </a:rPr>
              <a:t>Расширять словарный запас, ввести в словарь обобщающее слово: «Фрукты».</a:t>
            </a:r>
          </a:p>
          <a:p>
            <a:r>
              <a:rPr lang="ru-RU" sz="7200" dirty="0" smtClean="0">
                <a:solidFill>
                  <a:schemeClr val="accent3">
                    <a:lumMod val="75000"/>
                  </a:schemeClr>
                </a:solidFill>
              </a:rPr>
              <a:t>Развитие связной речи. В течение всего занятия дети отвечают на вопросы.</a:t>
            </a:r>
          </a:p>
          <a:p>
            <a:r>
              <a:rPr lang="ru-RU" sz="7200" dirty="0" smtClean="0">
                <a:solidFill>
                  <a:schemeClr val="accent3">
                    <a:lumMod val="75000"/>
                  </a:schemeClr>
                </a:solidFill>
              </a:rPr>
              <a:t>Развитие общей и мелкой моторики (пальчиковая гимнастика, физкультминутка).</a:t>
            </a:r>
          </a:p>
          <a:p>
            <a:r>
              <a:rPr lang="ru-RU" sz="7200" dirty="0" smtClean="0">
                <a:solidFill>
                  <a:schemeClr val="accent3">
                    <a:lumMod val="75000"/>
                  </a:schemeClr>
                </a:solidFill>
              </a:rPr>
              <a:t>Развивать восприятие, умение определить вкус предложенного фрукта.</a:t>
            </a:r>
          </a:p>
          <a:p>
            <a:r>
              <a:rPr lang="ru-RU" sz="7200" dirty="0" smtClean="0">
                <a:solidFill>
                  <a:schemeClr val="accent3">
                    <a:lumMod val="75000"/>
                  </a:schemeClr>
                </a:solidFill>
              </a:rPr>
              <a:t>Развивать слуховое и зрительное внимание, память, логическое мышление.</a:t>
            </a:r>
          </a:p>
          <a:p>
            <a:r>
              <a:rPr lang="ru-RU" sz="7200" dirty="0" smtClean="0">
                <a:solidFill>
                  <a:schemeClr val="accent3">
                    <a:lumMod val="75000"/>
                  </a:schemeClr>
                </a:solidFill>
              </a:rPr>
              <a:t>Развивать самостоятельность.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879491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>
                <a:solidFill>
                  <a:schemeClr val="accent3">
                    <a:lumMod val="50000"/>
                  </a:schemeClr>
                </a:solidFill>
              </a:rPr>
              <a:t>Задачи</a:t>
            </a:r>
            <a:endParaRPr lang="ru-RU" sz="4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Воспитательные: </a:t>
            </a:r>
          </a:p>
          <a:p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Воспитывать желание заботиться о своем здоровье.</a:t>
            </a:r>
          </a:p>
          <a:p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Формирование навыков сотрудничества, взаимопонимания, доброжелательности, самостоятельности, ответственности.</a:t>
            </a:r>
          </a:p>
          <a:p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Воспитывать интерес к занятиям.</a:t>
            </a:r>
          </a:p>
          <a:p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Воспитывать дружеские взаимоотношения между детьми, привычку заниматься сообща.</a:t>
            </a: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42976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Оборудование, материалы</a:t>
            </a:r>
            <a:endParaRPr lang="ru-RU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Демонстрационные: 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Письмо от Старичка-</a:t>
            </a:r>
            <a:r>
              <a:rPr lang="ru-RU" dirty="0" err="1" smtClean="0">
                <a:solidFill>
                  <a:schemeClr val="accent3">
                    <a:lumMod val="75000"/>
                  </a:schemeClr>
                </a:solidFill>
              </a:rPr>
              <a:t>Лесовичка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. Волшебная палочка. Картинки с изображением фруктового сада и огорода. Муляжи фруктов.</a:t>
            </a:r>
          </a:p>
          <a:p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Раздаточные: 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Муляжи фруктов и овощей. Медали.</a:t>
            </a:r>
          </a:p>
          <a:p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Литературные: 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Загадки, </a:t>
            </a:r>
            <a:r>
              <a:rPr lang="ru-RU" dirty="0" err="1" smtClean="0">
                <a:solidFill>
                  <a:schemeClr val="accent3">
                    <a:lumMod val="75000"/>
                  </a:schemeClr>
                </a:solidFill>
              </a:rPr>
              <a:t>чистоговорка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.</a:t>
            </a:r>
          </a:p>
          <a:p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Музыкальные: 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динамичная музыка, под которую дети «едут» в путешествие.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427381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Ход занятия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9908" y="1196752"/>
            <a:ext cx="2880320" cy="3840427"/>
          </a:xfrm>
          <a:prstGeom prst="rect">
            <a:avLst/>
          </a:prstGeom>
        </p:spPr>
      </p:pic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457200" y="1600200"/>
            <a:ext cx="1954560" cy="452596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Сюрпризный момент: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Пришел почтальон с письмом от Старичка-</a:t>
            </a:r>
            <a:r>
              <a:rPr lang="ru-RU" dirty="0" err="1" smtClean="0">
                <a:solidFill>
                  <a:schemeClr val="accent3">
                    <a:lumMod val="75000"/>
                  </a:schemeClr>
                </a:solidFill>
              </a:rPr>
              <a:t>Лесовичка</a:t>
            </a: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086" y="2276872"/>
            <a:ext cx="2949792" cy="3933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7104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В пути к Старичку-</a:t>
            </a:r>
            <a:r>
              <a:rPr lang="ru-RU" b="1" dirty="0" err="1" smtClean="0">
                <a:solidFill>
                  <a:schemeClr val="accent3">
                    <a:lumMod val="75000"/>
                  </a:schemeClr>
                </a:solidFill>
              </a:rPr>
              <a:t>Лесовичку</a:t>
            </a: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 («Паровоз»)</a:t>
            </a:r>
            <a:endParaRPr lang="ru-RU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736" y="1700808"/>
            <a:ext cx="5472608" cy="4104456"/>
          </a:xfrm>
        </p:spPr>
      </p:pic>
    </p:spTree>
    <p:extLst>
      <p:ext uri="{BB962C8B-B14F-4D97-AF65-F5344CB8AC3E}">
        <p14:creationId xmlns:p14="http://schemas.microsoft.com/office/powerpoint/2010/main" val="29780216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Встреча со Старичком-</a:t>
            </a:r>
            <a:r>
              <a:rPr lang="ru-RU" b="1" dirty="0" err="1" smtClean="0">
                <a:solidFill>
                  <a:schemeClr val="accent3">
                    <a:lumMod val="50000"/>
                  </a:schemeClr>
                </a:solidFill>
              </a:rPr>
              <a:t>Лесовичком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 и постановка игровой задачи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988840"/>
            <a:ext cx="5318720" cy="3989040"/>
          </a:xfrm>
        </p:spPr>
      </p:pic>
    </p:spTree>
    <p:extLst>
      <p:ext uri="{BB962C8B-B14F-4D97-AF65-F5344CB8AC3E}">
        <p14:creationId xmlns:p14="http://schemas.microsoft.com/office/powerpoint/2010/main" val="9180467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Загадки о фруктах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268760"/>
            <a:ext cx="3929484" cy="5239312"/>
          </a:xfrm>
        </p:spPr>
      </p:pic>
    </p:spTree>
    <p:extLst>
      <p:ext uri="{BB962C8B-B14F-4D97-AF65-F5344CB8AC3E}">
        <p14:creationId xmlns:p14="http://schemas.microsoft.com/office/powerpoint/2010/main" val="4675818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</TotalTime>
  <Words>268</Words>
  <Application>Microsoft Office PowerPoint</Application>
  <PresentationFormat>Экран (4:3)</PresentationFormat>
  <Paragraphs>47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Занятие по развитию речи во 2-ой младшей группе «Василек» с использованием технологии «Мы вместе»</vt:lpstr>
      <vt:lpstr>Задачи </vt:lpstr>
      <vt:lpstr>Задачи</vt:lpstr>
      <vt:lpstr>Задачи</vt:lpstr>
      <vt:lpstr>Оборудование, материалы</vt:lpstr>
      <vt:lpstr>Ход занятия</vt:lpstr>
      <vt:lpstr>В пути к Старичку-Лесовичку («Паровоз»)</vt:lpstr>
      <vt:lpstr>Встреча со Старичком-Лесовичком и постановка игровой задачи</vt:lpstr>
      <vt:lpstr>Загадки о фруктах</vt:lpstr>
      <vt:lpstr>Игра «Волшебная палочка»</vt:lpstr>
      <vt:lpstr>Игра «Угощение» (образование прилагательного от существительного)</vt:lpstr>
      <vt:lpstr>Игра «Найди свою группу»</vt:lpstr>
      <vt:lpstr>Пальчиковая гимнастика «Фруктовая ладошка»</vt:lpstr>
      <vt:lpstr>Игра «Угадай, чего не стало»</vt:lpstr>
      <vt:lpstr>Игра «Третий лишний»</vt:lpstr>
      <vt:lpstr>Награда, получили медали</vt:lpstr>
      <vt:lpstr>Физминутка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21</cp:revision>
  <dcterms:created xsi:type="dcterms:W3CDTF">2022-11-19T13:14:00Z</dcterms:created>
  <dcterms:modified xsi:type="dcterms:W3CDTF">2022-11-19T16:47:14Z</dcterms:modified>
</cp:coreProperties>
</file>