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8" r:id="rId3"/>
    <p:sldId id="259" r:id="rId4"/>
    <p:sldId id="279" r:id="rId5"/>
    <p:sldId id="292" r:id="rId6"/>
    <p:sldId id="296" r:id="rId7"/>
    <p:sldId id="297" r:id="rId8"/>
    <p:sldId id="284" r:id="rId9"/>
    <p:sldId id="291" r:id="rId10"/>
    <p:sldId id="283" r:id="rId11"/>
    <p:sldId id="285" r:id="rId12"/>
    <p:sldId id="294" r:id="rId13"/>
    <p:sldId id="281" r:id="rId14"/>
    <p:sldId id="298" r:id="rId15"/>
    <p:sldId id="295" r:id="rId16"/>
    <p:sldId id="288" r:id="rId17"/>
    <p:sldId id="290" r:id="rId18"/>
    <p:sldId id="289" r:id="rId19"/>
    <p:sldId id="293" r:id="rId20"/>
    <p:sldId id="27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FF99"/>
    <a:srgbClr val="CCFFFF"/>
    <a:srgbClr val="99CCFF"/>
    <a:srgbClr val="CCCCFF"/>
    <a:srgbClr val="FFCCCC"/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96" autoAdjust="0"/>
    <p:restoredTop sz="94660"/>
  </p:normalViewPr>
  <p:slideViewPr>
    <p:cSldViewPr>
      <p:cViewPr>
        <p:scale>
          <a:sx n="66" d="100"/>
          <a:sy n="66" d="100"/>
        </p:scale>
        <p:origin x="-1626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C4667-168C-429F-9C6B-D67D62E3C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C8927-700F-457C-8D24-4F3BB4E13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E2FAB-AB6A-4731-B75E-11D82F447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F9BAC-FA8F-4CB3-9B61-607DD8C1C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A9CB2-010A-4BD2-9670-1913F92E6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B8068-1249-440E-B751-9B8A4DC85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55A5C-2DFA-48AE-B74D-6484BE19F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78228-1AC3-499E-910B-53C40C1FD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69B4D-62A3-46D6-A9A8-0F6B4A84E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F3612-4993-4602-817E-08B96EDEB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46D6E-F19B-4396-9044-BCDF8707F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DA388-DB5F-49BF-A5B6-73C8AE333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3B9CC-1277-4475-8824-DC6F19269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8EA12D-345A-4E6C-B257-503846CE6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7" y="323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7" y="173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6" y="888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7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6" y="133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773238"/>
            <a:ext cx="6400800" cy="20113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Путешествие в страну 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«</a:t>
            </a:r>
            <a:r>
              <a:rPr lang="ru-RU" sz="4000" dirty="0" smtClean="0">
                <a:solidFill>
                  <a:schemeClr val="tx1"/>
                </a:solidFill>
              </a:rPr>
              <a:t>Языкознания»</a:t>
            </a:r>
            <a:endParaRPr lang="ru-RU" sz="4000" dirty="0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</p:txBody>
      </p:sp>
      <p:pic>
        <p:nvPicPr>
          <p:cNvPr id="15364" name="Picture 37" descr="20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786188"/>
            <a:ext cx="1782762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36" descr="итпи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571500"/>
            <a:ext cx="100012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00025"/>
            <a:ext cx="6870700" cy="7810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Станция «Синтаксис»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-180975" y="1052513"/>
            <a:ext cx="8785225" cy="3657600"/>
          </a:xfrm>
        </p:spPr>
        <p:txBody>
          <a:bodyPr/>
          <a:lstStyle/>
          <a:p>
            <a:pPr marL="457200" indent="-457200" algn="just" eaLnBrk="1" hangingPunct="1">
              <a:buFontTx/>
              <a:buNone/>
            </a:pPr>
            <a:r>
              <a:rPr lang="ru-RU" altLang="ru-RU" sz="2400" dirty="0" smtClean="0"/>
              <a:t>		Выложите с помощью кружочков предложение: </a:t>
            </a:r>
          </a:p>
          <a:p>
            <a:pPr marL="457200" indent="-457200" algn="just" eaLnBrk="1" hangingPunct="1">
              <a:buFontTx/>
              <a:buNone/>
            </a:pPr>
            <a:endParaRPr lang="ru-RU" altLang="ru-RU" sz="2400" dirty="0" smtClean="0"/>
          </a:p>
          <a:p>
            <a:pPr marL="457200" indent="-457200" algn="just" eaLnBrk="1" hangingPunct="1">
              <a:buFontTx/>
              <a:buNone/>
            </a:pPr>
            <a:r>
              <a:rPr lang="ru-RU" sz="2400" dirty="0" smtClean="0"/>
              <a:t>		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0" y="4071938"/>
            <a:ext cx="1712913" cy="22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7544" y="1052736"/>
            <a:ext cx="8677671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ct val="20000"/>
              </a:spcBef>
              <a:defRPr/>
            </a:pPr>
            <a:r>
              <a:rPr lang="ru-RU" altLang="ru-RU" sz="3200" dirty="0">
                <a:latin typeface="+mn-lt"/>
              </a:rPr>
              <a:t>		</a:t>
            </a:r>
          </a:p>
          <a:p>
            <a:pPr marL="457200" indent="-457200" algn="just">
              <a:spcBef>
                <a:spcPct val="20000"/>
              </a:spcBef>
              <a:defRPr/>
            </a:pPr>
            <a:endParaRPr lang="ru-RU" altLang="ru-RU" sz="3200" dirty="0">
              <a:latin typeface="+mn-lt"/>
            </a:endParaRPr>
          </a:p>
          <a:p>
            <a:r>
              <a:rPr lang="ru-RU" altLang="ru-RU" sz="3200" dirty="0">
                <a:latin typeface="+mn-lt"/>
              </a:rPr>
              <a:t>		</a:t>
            </a:r>
            <a:r>
              <a:rPr lang="ru-RU" sz="3200" dirty="0" smtClean="0"/>
              <a:t>Я вышел из кинотеатра и взглянул на небо в ожидании полёта самолёта над моей головой.</a:t>
            </a:r>
          </a:p>
          <a:p>
            <a:pPr marL="457200" indent="-457200" algn="just">
              <a:spcBef>
                <a:spcPct val="20000"/>
              </a:spcBef>
              <a:defRPr/>
            </a:pPr>
            <a:endParaRPr lang="ru-RU" altLang="ru-RU" sz="32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00025"/>
            <a:ext cx="6870700" cy="7810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Проверка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-180975" y="1052513"/>
            <a:ext cx="8785225" cy="3657600"/>
          </a:xfrm>
        </p:spPr>
        <p:txBody>
          <a:bodyPr/>
          <a:lstStyle/>
          <a:p>
            <a:pPr marL="457200" indent="-457200" algn="just" eaLnBrk="1" hangingPunct="1">
              <a:buFontTx/>
              <a:buNone/>
            </a:pPr>
            <a:r>
              <a:rPr lang="ru-RU" altLang="ru-RU" sz="2400" smtClean="0"/>
              <a:t>		</a:t>
            </a:r>
          </a:p>
          <a:p>
            <a:pPr marL="457200" indent="-457200" algn="just" eaLnBrk="1" hangingPunct="1">
              <a:buFontTx/>
              <a:buNone/>
            </a:pPr>
            <a:endParaRPr lang="ru-RU" altLang="ru-RU" sz="2400" smtClean="0"/>
          </a:p>
          <a:p>
            <a:pPr marL="457200" indent="-457200" algn="just" eaLnBrk="1" hangingPunct="1">
              <a:buFontTx/>
              <a:buNone/>
            </a:pPr>
            <a:r>
              <a:rPr lang="ru-RU" sz="2400" smtClean="0"/>
              <a:t>	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7544" y="1052736"/>
            <a:ext cx="8677671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ct val="20000"/>
              </a:spcBef>
              <a:defRPr/>
            </a:pPr>
            <a:r>
              <a:rPr lang="ru-RU" altLang="ru-RU" sz="3200" dirty="0">
                <a:latin typeface="+mn-lt"/>
              </a:rPr>
              <a:t>		</a:t>
            </a:r>
          </a:p>
          <a:p>
            <a:pPr marL="457200" indent="-457200" algn="just">
              <a:spcBef>
                <a:spcPct val="20000"/>
              </a:spcBef>
              <a:defRPr/>
            </a:pPr>
            <a:endParaRPr lang="ru-RU" altLang="ru-RU" sz="3200" dirty="0">
              <a:latin typeface="+mn-lt"/>
            </a:endParaRPr>
          </a:p>
          <a:p>
            <a:r>
              <a:rPr lang="ru-RU" altLang="ru-RU" sz="3200" dirty="0">
                <a:latin typeface="+mn-lt"/>
              </a:rPr>
              <a:t>		</a:t>
            </a:r>
            <a:r>
              <a:rPr lang="ru-RU" sz="3200" u="sng" dirty="0" smtClean="0"/>
              <a:t> Я </a:t>
            </a:r>
            <a:r>
              <a:rPr lang="ru-RU" sz="3200" u="dbl" dirty="0" smtClean="0"/>
              <a:t>вышел</a:t>
            </a:r>
            <a:r>
              <a:rPr lang="ru-RU" sz="3200" dirty="0" smtClean="0"/>
              <a:t> </a:t>
            </a:r>
            <a:r>
              <a:rPr lang="ru-RU" sz="3200" u="dotDash" dirty="0" smtClean="0"/>
              <a:t>из кинотеатра</a:t>
            </a:r>
            <a:r>
              <a:rPr lang="ru-RU" sz="3200" dirty="0" smtClean="0"/>
              <a:t>/ </a:t>
            </a:r>
            <a:r>
              <a:rPr lang="ru-RU" sz="3200" u="dash" dirty="0" err="1" smtClean="0"/>
              <a:t>кинотеатра</a:t>
            </a:r>
            <a:r>
              <a:rPr lang="ru-RU" sz="3200" dirty="0" smtClean="0"/>
              <a:t> и </a:t>
            </a:r>
            <a:r>
              <a:rPr lang="ru-RU" sz="3200" u="dbl" dirty="0" smtClean="0"/>
              <a:t>взглянул</a:t>
            </a:r>
            <a:r>
              <a:rPr lang="ru-RU" sz="3200" dirty="0" smtClean="0"/>
              <a:t> </a:t>
            </a:r>
            <a:r>
              <a:rPr lang="ru-RU" sz="3200" u="dotDash" dirty="0" smtClean="0"/>
              <a:t>на небо</a:t>
            </a:r>
            <a:r>
              <a:rPr lang="ru-RU" sz="3200" u="dash" dirty="0" smtClean="0"/>
              <a:t>/</a:t>
            </a:r>
            <a:r>
              <a:rPr lang="ru-RU" sz="3200" u="dash" dirty="0" err="1" smtClean="0"/>
              <a:t>небо</a:t>
            </a:r>
            <a:r>
              <a:rPr lang="ru-RU" sz="3200" dirty="0" smtClean="0"/>
              <a:t> </a:t>
            </a:r>
            <a:r>
              <a:rPr lang="ru-RU" sz="3200" u="dotDash" dirty="0" smtClean="0"/>
              <a:t>в ожидании</a:t>
            </a:r>
            <a:r>
              <a:rPr lang="ru-RU" sz="3200" dirty="0" smtClean="0"/>
              <a:t> </a:t>
            </a:r>
            <a:r>
              <a:rPr lang="ru-RU" sz="3200" u="dash" dirty="0" smtClean="0"/>
              <a:t>полёта самолёта</a:t>
            </a:r>
            <a:r>
              <a:rPr lang="ru-RU" sz="3200" dirty="0" smtClean="0"/>
              <a:t> </a:t>
            </a:r>
            <a:r>
              <a:rPr lang="ru-RU" sz="3200" u="wavy" dirty="0" smtClean="0"/>
              <a:t>над моей</a:t>
            </a:r>
            <a:r>
              <a:rPr lang="ru-RU" sz="3200" dirty="0" smtClean="0"/>
              <a:t> </a:t>
            </a:r>
            <a:r>
              <a:rPr lang="ru-RU" sz="3200" u="dash" dirty="0" smtClean="0"/>
              <a:t>головой.</a:t>
            </a:r>
            <a:endParaRPr lang="ru-RU" sz="3200" dirty="0" smtClean="0"/>
          </a:p>
          <a:p>
            <a:pPr marL="457200" indent="-457200" algn="just">
              <a:spcBef>
                <a:spcPct val="20000"/>
              </a:spcBef>
              <a:defRPr/>
            </a:pPr>
            <a:endParaRPr lang="ru-RU" altLang="ru-RU" sz="32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7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62038"/>
          </a:xfrm>
        </p:spPr>
        <p:txBody>
          <a:bodyPr/>
          <a:lstStyle/>
          <a:p>
            <a:pPr eaLnBrk="1" hangingPunct="1"/>
            <a:r>
              <a:rPr lang="ru-RU" altLang="ru-RU" smtClean="0"/>
              <a:t>КАРТА ПУТЕШЕСТВИЯ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1692275" y="3144838"/>
            <a:ext cx="306388" cy="500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Улыбающееся лицо 22"/>
          <p:cNvSpPr/>
          <p:nvPr/>
        </p:nvSpPr>
        <p:spPr>
          <a:xfrm>
            <a:off x="500063" y="4643438"/>
            <a:ext cx="500062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 flipH="1" flipV="1">
            <a:off x="833438" y="4371975"/>
            <a:ext cx="563562" cy="2873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2571750" y="2000250"/>
            <a:ext cx="928688" cy="428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071938" y="2000250"/>
            <a:ext cx="1285875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857875" y="2714625"/>
            <a:ext cx="785813" cy="64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681" name="TextBox 42"/>
          <p:cNvSpPr txBox="1">
            <a:spLocks noChangeArrowheads="1"/>
          </p:cNvSpPr>
          <p:nvPr/>
        </p:nvSpPr>
        <p:spPr bwMode="auto">
          <a:xfrm>
            <a:off x="5292725" y="1557338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Фонетика</a:t>
            </a:r>
          </a:p>
        </p:txBody>
      </p:sp>
      <p:sp>
        <p:nvSpPr>
          <p:cNvPr id="28682" name="TextBox 43"/>
          <p:cNvSpPr txBox="1">
            <a:spLocks noChangeArrowheads="1"/>
          </p:cNvSpPr>
          <p:nvPr/>
        </p:nvSpPr>
        <p:spPr bwMode="auto">
          <a:xfrm>
            <a:off x="6516688" y="2781300"/>
            <a:ext cx="22463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Орфография</a:t>
            </a:r>
          </a:p>
        </p:txBody>
      </p:sp>
      <p:sp>
        <p:nvSpPr>
          <p:cNvPr id="28683" name="TextBox 45"/>
          <p:cNvSpPr txBox="1">
            <a:spLocks noChangeArrowheads="1"/>
          </p:cNvSpPr>
          <p:nvPr/>
        </p:nvSpPr>
        <p:spPr bwMode="auto">
          <a:xfrm>
            <a:off x="263525" y="2852738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Лексика</a:t>
            </a:r>
          </a:p>
        </p:txBody>
      </p:sp>
      <p:sp>
        <p:nvSpPr>
          <p:cNvPr id="28684" name="TextBox 46"/>
          <p:cNvSpPr txBox="1">
            <a:spLocks noChangeArrowheads="1"/>
          </p:cNvSpPr>
          <p:nvPr/>
        </p:nvSpPr>
        <p:spPr bwMode="auto">
          <a:xfrm>
            <a:off x="0" y="5013325"/>
            <a:ext cx="1333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Разминка</a:t>
            </a:r>
          </a:p>
        </p:txBody>
      </p:sp>
      <p:sp>
        <p:nvSpPr>
          <p:cNvPr id="28685" name="TextBox 48"/>
          <p:cNvSpPr txBox="1">
            <a:spLocks noChangeArrowheads="1"/>
          </p:cNvSpPr>
          <p:nvPr/>
        </p:nvSpPr>
        <p:spPr bwMode="auto">
          <a:xfrm>
            <a:off x="769938" y="177323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Морфология</a:t>
            </a:r>
          </a:p>
        </p:txBody>
      </p:sp>
      <p:sp>
        <p:nvSpPr>
          <p:cNvPr id="28686" name="TextBox 49"/>
          <p:cNvSpPr txBox="1">
            <a:spLocks noChangeArrowheads="1"/>
          </p:cNvSpPr>
          <p:nvPr/>
        </p:nvSpPr>
        <p:spPr bwMode="auto">
          <a:xfrm>
            <a:off x="3132138" y="1403350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Синтаксис</a:t>
            </a:r>
          </a:p>
        </p:txBody>
      </p:sp>
      <p:grpSp>
        <p:nvGrpSpPr>
          <p:cNvPr id="28687" name="Group 25"/>
          <p:cNvGrpSpPr>
            <a:grpSpLocks/>
          </p:cNvGrpSpPr>
          <p:nvPr/>
        </p:nvGrpSpPr>
        <p:grpSpPr bwMode="auto">
          <a:xfrm>
            <a:off x="2000250" y="3571875"/>
            <a:ext cx="4857750" cy="2928938"/>
            <a:chOff x="954" y="2519"/>
            <a:chExt cx="6510" cy="3573"/>
          </a:xfrm>
        </p:grpSpPr>
        <p:grpSp>
          <p:nvGrpSpPr>
            <p:cNvPr id="28744" name="Group 26"/>
            <p:cNvGrpSpPr>
              <a:grpSpLocks/>
            </p:cNvGrpSpPr>
            <p:nvPr/>
          </p:nvGrpSpPr>
          <p:grpSpPr bwMode="auto">
            <a:xfrm>
              <a:off x="2034" y="2738"/>
              <a:ext cx="4566" cy="3354"/>
              <a:chOff x="1818" y="4499"/>
              <a:chExt cx="4566" cy="3600"/>
            </a:xfrm>
          </p:grpSpPr>
          <p:sp>
            <p:nvSpPr>
              <p:cNvPr id="28747" name="Oval 27"/>
              <p:cNvSpPr>
                <a:spLocks noChangeArrowheads="1"/>
              </p:cNvSpPr>
              <p:nvPr/>
            </p:nvSpPr>
            <p:spPr bwMode="auto">
              <a:xfrm rot="9677140">
                <a:off x="1818" y="6122"/>
                <a:ext cx="1910" cy="10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28748" name="Oval 28"/>
              <p:cNvSpPr>
                <a:spLocks noChangeArrowheads="1"/>
              </p:cNvSpPr>
              <p:nvPr/>
            </p:nvSpPr>
            <p:spPr bwMode="auto">
              <a:xfrm rot="7385164">
                <a:off x="2686" y="6760"/>
                <a:ext cx="1639" cy="10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28749" name="Oval 29"/>
              <p:cNvSpPr>
                <a:spLocks noChangeArrowheads="1"/>
              </p:cNvSpPr>
              <p:nvPr/>
            </p:nvSpPr>
            <p:spPr bwMode="auto">
              <a:xfrm rot="-9230236">
                <a:off x="1985" y="5244"/>
                <a:ext cx="1888" cy="108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28750" name="Oval 30"/>
              <p:cNvSpPr>
                <a:spLocks noChangeArrowheads="1"/>
              </p:cNvSpPr>
              <p:nvPr/>
            </p:nvSpPr>
            <p:spPr bwMode="auto">
              <a:xfrm rot="-5641218">
                <a:off x="3085" y="4670"/>
                <a:ext cx="1491" cy="1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28751" name="Oval 31"/>
              <p:cNvSpPr>
                <a:spLocks noChangeArrowheads="1"/>
              </p:cNvSpPr>
              <p:nvPr/>
            </p:nvSpPr>
            <p:spPr bwMode="auto">
              <a:xfrm rot="-3288875">
                <a:off x="4131" y="4856"/>
                <a:ext cx="1570" cy="111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28752" name="Oval 32"/>
              <p:cNvSpPr>
                <a:spLocks noChangeArrowheads="1"/>
              </p:cNvSpPr>
              <p:nvPr/>
            </p:nvSpPr>
            <p:spPr bwMode="auto">
              <a:xfrm rot="-531525">
                <a:off x="4479" y="5590"/>
                <a:ext cx="1905" cy="92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28753" name="Oval 33"/>
              <p:cNvSpPr>
                <a:spLocks noChangeArrowheads="1"/>
              </p:cNvSpPr>
              <p:nvPr/>
            </p:nvSpPr>
            <p:spPr bwMode="auto">
              <a:xfrm rot="1307472">
                <a:off x="4279" y="6286"/>
                <a:ext cx="1895" cy="96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28754" name="Oval 34"/>
              <p:cNvSpPr>
                <a:spLocks noChangeArrowheads="1"/>
              </p:cNvSpPr>
              <p:nvPr/>
            </p:nvSpPr>
            <p:spPr bwMode="auto">
              <a:xfrm rot="4405282">
                <a:off x="3800" y="6804"/>
                <a:ext cx="1498" cy="10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pic>
            <p:nvPicPr>
              <p:cNvPr id="28755" name="Picture 35" descr="g030407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474" y="5579"/>
                <a:ext cx="1440" cy="1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8745" name="Picture 36" descr="итпит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4" y="4679"/>
              <a:ext cx="750" cy="1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46" name="Picture 37" descr="20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4" y="2519"/>
              <a:ext cx="1294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88" name="Group 38"/>
          <p:cNvGrpSpPr>
            <a:grpSpLocks/>
          </p:cNvGrpSpPr>
          <p:nvPr/>
        </p:nvGrpSpPr>
        <p:grpSpPr bwMode="auto">
          <a:xfrm>
            <a:off x="571500" y="3286125"/>
            <a:ext cx="1277938" cy="942975"/>
            <a:chOff x="3294" y="1619"/>
            <a:chExt cx="1980" cy="1620"/>
          </a:xfrm>
        </p:grpSpPr>
        <p:grpSp>
          <p:nvGrpSpPr>
            <p:cNvPr id="28736" name="Group 39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28738" name="AutoShape 40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39" name="AutoShape 41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40" name="AutoShape 42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41" name="AutoShape 43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42" name="AutoShape 44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43" name="AutoShape 45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28737" name="Picture 46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89" name="Group 47"/>
          <p:cNvGrpSpPr>
            <a:grpSpLocks/>
          </p:cNvGrpSpPr>
          <p:nvPr/>
        </p:nvGrpSpPr>
        <p:grpSpPr bwMode="auto">
          <a:xfrm>
            <a:off x="1571625" y="2214563"/>
            <a:ext cx="1257300" cy="1028700"/>
            <a:chOff x="3294" y="1619"/>
            <a:chExt cx="1980" cy="1620"/>
          </a:xfrm>
        </p:grpSpPr>
        <p:grpSp>
          <p:nvGrpSpPr>
            <p:cNvPr id="28728" name="Group 48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28730" name="AutoShape 49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31" name="AutoShape 50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32" name="AutoShape 51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33" name="AutoShape 52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34" name="AutoShape 53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35" name="AutoShape 54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28729" name="Picture 55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90" name="Group 56"/>
          <p:cNvGrpSpPr>
            <a:grpSpLocks/>
          </p:cNvGrpSpPr>
          <p:nvPr/>
        </p:nvGrpSpPr>
        <p:grpSpPr bwMode="auto">
          <a:xfrm>
            <a:off x="3286125" y="1857375"/>
            <a:ext cx="1257300" cy="1028700"/>
            <a:chOff x="3294" y="1619"/>
            <a:chExt cx="1980" cy="1620"/>
          </a:xfrm>
        </p:grpSpPr>
        <p:grpSp>
          <p:nvGrpSpPr>
            <p:cNvPr id="28720" name="Group 57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28722" name="AutoShape 58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23" name="AutoShape 59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24" name="AutoShape 60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25" name="AutoShape 61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26" name="AutoShape 62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27" name="AutoShape 63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28721" name="Picture 64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91" name="Group 65"/>
          <p:cNvGrpSpPr>
            <a:grpSpLocks/>
          </p:cNvGrpSpPr>
          <p:nvPr/>
        </p:nvGrpSpPr>
        <p:grpSpPr bwMode="auto">
          <a:xfrm>
            <a:off x="5143500" y="1928813"/>
            <a:ext cx="1257300" cy="1028700"/>
            <a:chOff x="3294" y="1619"/>
            <a:chExt cx="1980" cy="1620"/>
          </a:xfrm>
        </p:grpSpPr>
        <p:grpSp>
          <p:nvGrpSpPr>
            <p:cNvPr id="28712" name="Group 66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28714" name="AutoShape 67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15" name="AutoShape 68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16" name="AutoShape 69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17" name="AutoShape 70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18" name="AutoShape 71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19" name="AutoShape 72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28713" name="Picture 73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92" name="Group 74"/>
          <p:cNvGrpSpPr>
            <a:grpSpLocks/>
          </p:cNvGrpSpPr>
          <p:nvPr/>
        </p:nvGrpSpPr>
        <p:grpSpPr bwMode="auto">
          <a:xfrm>
            <a:off x="6286500" y="3286125"/>
            <a:ext cx="1257300" cy="1028700"/>
            <a:chOff x="3294" y="1619"/>
            <a:chExt cx="1980" cy="1620"/>
          </a:xfrm>
        </p:grpSpPr>
        <p:grpSp>
          <p:nvGrpSpPr>
            <p:cNvPr id="28704" name="Group 75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28706" name="AutoShape 76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07" name="AutoShape 77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08" name="AutoShape 78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09" name="AutoShape 79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10" name="AutoShape 80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11" name="AutoShape 81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28705" name="Picture 82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73" name="Прямая со стрелкой 72"/>
          <p:cNvCxnSpPr>
            <a:endCxn id="28700" idx="1"/>
          </p:cNvCxnSpPr>
          <p:nvPr/>
        </p:nvCxnSpPr>
        <p:spPr>
          <a:xfrm>
            <a:off x="7246938" y="4237038"/>
            <a:ext cx="373062" cy="658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8694" name="Group 74"/>
          <p:cNvGrpSpPr>
            <a:grpSpLocks/>
          </p:cNvGrpSpPr>
          <p:nvPr/>
        </p:nvGrpSpPr>
        <p:grpSpPr bwMode="auto">
          <a:xfrm>
            <a:off x="7164388" y="4868863"/>
            <a:ext cx="1257300" cy="1028700"/>
            <a:chOff x="3294" y="1619"/>
            <a:chExt cx="1980" cy="1620"/>
          </a:xfrm>
        </p:grpSpPr>
        <p:grpSp>
          <p:nvGrpSpPr>
            <p:cNvPr id="28696" name="Group 75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28698" name="AutoShape 76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699" name="AutoShape 77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00" name="AutoShape 78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01" name="AutoShape 79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02" name="AutoShape 80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8703" name="AutoShape 81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28697" name="Picture 82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95" name="TextBox 43"/>
          <p:cNvSpPr txBox="1">
            <a:spLocks noChangeArrowheads="1"/>
          </p:cNvSpPr>
          <p:nvPr/>
        </p:nvSpPr>
        <p:spPr bwMode="auto">
          <a:xfrm>
            <a:off x="7439025" y="4365625"/>
            <a:ext cx="2246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Морфемика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00025"/>
            <a:ext cx="6870700" cy="7810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Станция «Фонетика»</a:t>
            </a: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95536" y="1134616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Я на дне морском лежу,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И на рыбок я гляжу.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Неохота расставаться,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но приказ есть — подниматься!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И опять на корабле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 путь-дорогу по волне.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4509120"/>
            <a:ext cx="3384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ru-RU" sz="2000" dirty="0" smtClean="0"/>
              <a:t>Приморское «светило»</a:t>
            </a:r>
          </a:p>
          <a:p>
            <a:pPr lvl="0" eaLnBrk="0" hangingPunct="0"/>
            <a:r>
              <a:rPr lang="ru-RU" sz="2000" dirty="0" smtClean="0"/>
              <a:t>Для кораблей всех мило. </a:t>
            </a:r>
          </a:p>
        </p:txBody>
      </p:sp>
      <p:pic>
        <p:nvPicPr>
          <p:cNvPr id="1028" name="Picture 4" descr="F:\путешествие в страну языкознания\ЯКОРЬ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980728"/>
            <a:ext cx="2016224" cy="22301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  <p:pic>
        <p:nvPicPr>
          <p:cNvPr id="1029" name="Picture 5" descr="F:\путешествие в страну языкознания\МАЯК.jpg"/>
          <p:cNvPicPr>
            <a:picLocks noChangeAspect="1" noChangeArrowheads="1"/>
          </p:cNvPicPr>
          <p:nvPr/>
        </p:nvPicPr>
        <p:blipFill>
          <a:blip r:embed="rId3" cstate="print"/>
          <a:srcRect l="16036" r="16786"/>
          <a:stretch>
            <a:fillRect/>
          </a:stretch>
        </p:blipFill>
        <p:spPr bwMode="auto">
          <a:xfrm>
            <a:off x="2450622" y="4077072"/>
            <a:ext cx="2121378" cy="230425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395536" y="3140968"/>
            <a:ext cx="3424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ru-RU" sz="2000" dirty="0" smtClean="0"/>
              <a:t>(Якорь  –  5 букв, 5 звуков)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5301208"/>
            <a:ext cx="33073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ru-RU" sz="2000" dirty="0" smtClean="0"/>
              <a:t>(Маяк  – 4 буквы, 4 звука)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00025"/>
            <a:ext cx="6870700" cy="7810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Станция «Фонетика»</a:t>
            </a: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95536" y="1303600"/>
            <a:ext cx="396044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ru-RU" sz="2000" dirty="0" smtClean="0"/>
              <a:t>Кружит снег она вдоль улиц, </a:t>
            </a:r>
          </a:p>
          <a:p>
            <a:pPr lvl="0" eaLnBrk="0" hangingPunct="0"/>
            <a:r>
              <a:rPr lang="ru-RU" sz="2000" dirty="0" smtClean="0"/>
              <a:t>Словно перья белых куриц. </a:t>
            </a:r>
          </a:p>
          <a:p>
            <a:pPr lvl="0" eaLnBrk="0" hangingPunct="0"/>
            <a:r>
              <a:rPr lang="ru-RU" sz="2000" dirty="0" smtClean="0"/>
              <a:t>Зимушки-зимы подруга, </a:t>
            </a:r>
          </a:p>
          <a:p>
            <a:pPr lvl="0" eaLnBrk="0" hangingPunct="0"/>
            <a:r>
              <a:rPr lang="ru-RU" sz="2000" dirty="0" smtClean="0"/>
              <a:t>Северная гостья …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68552" y="393305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hangingPunct="0"/>
            <a:r>
              <a:rPr lang="ru-RU" sz="2000" dirty="0" smtClean="0"/>
              <a:t>Скажи, кто может без труда</a:t>
            </a:r>
            <a:br>
              <a:rPr lang="ru-RU" sz="2000" dirty="0" smtClean="0"/>
            </a:br>
            <a:r>
              <a:rPr lang="ru-RU" sz="2000" dirty="0" smtClean="0"/>
              <a:t>Быстрее всех смекнуть,</a:t>
            </a:r>
            <a:br>
              <a:rPr lang="ru-RU" sz="2000" dirty="0" smtClean="0"/>
            </a:br>
            <a:r>
              <a:rPr lang="ru-RU" sz="2000" dirty="0" smtClean="0"/>
              <a:t>Откуда ветер и куда</a:t>
            </a:r>
            <a:br>
              <a:rPr lang="ru-RU" sz="2000" dirty="0" smtClean="0"/>
            </a:br>
            <a:r>
              <a:rPr lang="ru-RU" sz="2000" dirty="0" smtClean="0"/>
              <a:t>Он вдруг надумал дуть.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636912"/>
            <a:ext cx="33361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ru-RU" sz="2000" dirty="0" smtClean="0"/>
              <a:t>(Вьюга – 5 букв, 5 звуков)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32040" y="5373216"/>
            <a:ext cx="36022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ru-RU" sz="2000" dirty="0" smtClean="0"/>
              <a:t>( Флюгер – 6 букв, 3 звуков)</a:t>
            </a:r>
          </a:p>
        </p:txBody>
      </p:sp>
      <p:pic>
        <p:nvPicPr>
          <p:cNvPr id="2050" name="Picture 2" descr="F:\путешествие в страну языкознания\ВЬЮГ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68760"/>
            <a:ext cx="3672408" cy="225164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  <p:pic>
        <p:nvPicPr>
          <p:cNvPr id="2051" name="Picture 3" descr="F:\путешествие в страну языкознания\ФЛЮГЕ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861048"/>
            <a:ext cx="3923928" cy="261676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7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62038"/>
          </a:xfrm>
        </p:spPr>
        <p:txBody>
          <a:bodyPr/>
          <a:lstStyle/>
          <a:p>
            <a:pPr eaLnBrk="1" hangingPunct="1"/>
            <a:r>
              <a:rPr lang="ru-RU" altLang="ru-RU" smtClean="0"/>
              <a:t>КАРТА ПУТЕШЕСТВИЯ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1692275" y="3144838"/>
            <a:ext cx="306388" cy="500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Улыбающееся лицо 22"/>
          <p:cNvSpPr/>
          <p:nvPr/>
        </p:nvSpPr>
        <p:spPr>
          <a:xfrm>
            <a:off x="500063" y="4643438"/>
            <a:ext cx="500062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 flipH="1" flipV="1">
            <a:off x="833438" y="4371975"/>
            <a:ext cx="563562" cy="2873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2571750" y="2000250"/>
            <a:ext cx="928688" cy="428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071938" y="2000250"/>
            <a:ext cx="1285875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857875" y="2714625"/>
            <a:ext cx="785813" cy="64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753" name="TextBox 42"/>
          <p:cNvSpPr txBox="1">
            <a:spLocks noChangeArrowheads="1"/>
          </p:cNvSpPr>
          <p:nvPr/>
        </p:nvSpPr>
        <p:spPr bwMode="auto">
          <a:xfrm>
            <a:off x="5292725" y="1557338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Фонетика</a:t>
            </a:r>
          </a:p>
        </p:txBody>
      </p:sp>
      <p:sp>
        <p:nvSpPr>
          <p:cNvPr id="31754" name="TextBox 43"/>
          <p:cNvSpPr txBox="1">
            <a:spLocks noChangeArrowheads="1"/>
          </p:cNvSpPr>
          <p:nvPr/>
        </p:nvSpPr>
        <p:spPr bwMode="auto">
          <a:xfrm>
            <a:off x="6516688" y="2781300"/>
            <a:ext cx="22463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Орфография</a:t>
            </a:r>
          </a:p>
        </p:txBody>
      </p:sp>
      <p:sp>
        <p:nvSpPr>
          <p:cNvPr id="31755" name="TextBox 45"/>
          <p:cNvSpPr txBox="1">
            <a:spLocks noChangeArrowheads="1"/>
          </p:cNvSpPr>
          <p:nvPr/>
        </p:nvSpPr>
        <p:spPr bwMode="auto">
          <a:xfrm>
            <a:off x="263525" y="2852738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Лексика</a:t>
            </a:r>
          </a:p>
        </p:txBody>
      </p:sp>
      <p:sp>
        <p:nvSpPr>
          <p:cNvPr id="31756" name="TextBox 46"/>
          <p:cNvSpPr txBox="1">
            <a:spLocks noChangeArrowheads="1"/>
          </p:cNvSpPr>
          <p:nvPr/>
        </p:nvSpPr>
        <p:spPr bwMode="auto">
          <a:xfrm>
            <a:off x="0" y="5013325"/>
            <a:ext cx="1333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Разминка</a:t>
            </a:r>
          </a:p>
        </p:txBody>
      </p:sp>
      <p:sp>
        <p:nvSpPr>
          <p:cNvPr id="31757" name="TextBox 48"/>
          <p:cNvSpPr txBox="1">
            <a:spLocks noChangeArrowheads="1"/>
          </p:cNvSpPr>
          <p:nvPr/>
        </p:nvSpPr>
        <p:spPr bwMode="auto">
          <a:xfrm>
            <a:off x="769938" y="177323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Морфология</a:t>
            </a:r>
          </a:p>
        </p:txBody>
      </p:sp>
      <p:sp>
        <p:nvSpPr>
          <p:cNvPr id="31758" name="TextBox 49"/>
          <p:cNvSpPr txBox="1">
            <a:spLocks noChangeArrowheads="1"/>
          </p:cNvSpPr>
          <p:nvPr/>
        </p:nvSpPr>
        <p:spPr bwMode="auto">
          <a:xfrm>
            <a:off x="3132138" y="1403350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Синтаксис</a:t>
            </a:r>
          </a:p>
        </p:txBody>
      </p:sp>
      <p:grpSp>
        <p:nvGrpSpPr>
          <p:cNvPr id="31759" name="Group 25"/>
          <p:cNvGrpSpPr>
            <a:grpSpLocks/>
          </p:cNvGrpSpPr>
          <p:nvPr/>
        </p:nvGrpSpPr>
        <p:grpSpPr bwMode="auto">
          <a:xfrm>
            <a:off x="2000250" y="3571875"/>
            <a:ext cx="4857750" cy="2928938"/>
            <a:chOff x="954" y="2519"/>
            <a:chExt cx="6510" cy="3573"/>
          </a:xfrm>
        </p:grpSpPr>
        <p:grpSp>
          <p:nvGrpSpPr>
            <p:cNvPr id="31816" name="Group 26"/>
            <p:cNvGrpSpPr>
              <a:grpSpLocks/>
            </p:cNvGrpSpPr>
            <p:nvPr/>
          </p:nvGrpSpPr>
          <p:grpSpPr bwMode="auto">
            <a:xfrm>
              <a:off x="2034" y="2738"/>
              <a:ext cx="4566" cy="3354"/>
              <a:chOff x="1818" y="4499"/>
              <a:chExt cx="4566" cy="3600"/>
            </a:xfrm>
          </p:grpSpPr>
          <p:sp>
            <p:nvSpPr>
              <p:cNvPr id="31819" name="Oval 27"/>
              <p:cNvSpPr>
                <a:spLocks noChangeArrowheads="1"/>
              </p:cNvSpPr>
              <p:nvPr/>
            </p:nvSpPr>
            <p:spPr bwMode="auto">
              <a:xfrm rot="9677140">
                <a:off x="1818" y="6122"/>
                <a:ext cx="1910" cy="10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1820" name="Oval 28"/>
              <p:cNvSpPr>
                <a:spLocks noChangeArrowheads="1"/>
              </p:cNvSpPr>
              <p:nvPr/>
            </p:nvSpPr>
            <p:spPr bwMode="auto">
              <a:xfrm rot="7385164">
                <a:off x="2686" y="6760"/>
                <a:ext cx="1639" cy="10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1821" name="Oval 29"/>
              <p:cNvSpPr>
                <a:spLocks noChangeArrowheads="1"/>
              </p:cNvSpPr>
              <p:nvPr/>
            </p:nvSpPr>
            <p:spPr bwMode="auto">
              <a:xfrm rot="-9230236">
                <a:off x="1985" y="5244"/>
                <a:ext cx="1888" cy="108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1822" name="Oval 30"/>
              <p:cNvSpPr>
                <a:spLocks noChangeArrowheads="1"/>
              </p:cNvSpPr>
              <p:nvPr/>
            </p:nvSpPr>
            <p:spPr bwMode="auto">
              <a:xfrm rot="-5641218">
                <a:off x="3085" y="4670"/>
                <a:ext cx="1491" cy="1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1823" name="Oval 31"/>
              <p:cNvSpPr>
                <a:spLocks noChangeArrowheads="1"/>
              </p:cNvSpPr>
              <p:nvPr/>
            </p:nvSpPr>
            <p:spPr bwMode="auto">
              <a:xfrm rot="-3288875">
                <a:off x="4131" y="4856"/>
                <a:ext cx="1570" cy="111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1824" name="Oval 32"/>
              <p:cNvSpPr>
                <a:spLocks noChangeArrowheads="1"/>
              </p:cNvSpPr>
              <p:nvPr/>
            </p:nvSpPr>
            <p:spPr bwMode="auto">
              <a:xfrm rot="-531525">
                <a:off x="4479" y="5590"/>
                <a:ext cx="1905" cy="92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1825" name="Oval 33"/>
              <p:cNvSpPr>
                <a:spLocks noChangeArrowheads="1"/>
              </p:cNvSpPr>
              <p:nvPr/>
            </p:nvSpPr>
            <p:spPr bwMode="auto">
              <a:xfrm rot="1307472">
                <a:off x="4279" y="6286"/>
                <a:ext cx="1895" cy="96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1826" name="Oval 34"/>
              <p:cNvSpPr>
                <a:spLocks noChangeArrowheads="1"/>
              </p:cNvSpPr>
              <p:nvPr/>
            </p:nvSpPr>
            <p:spPr bwMode="auto">
              <a:xfrm rot="4405282">
                <a:off x="3800" y="6804"/>
                <a:ext cx="1498" cy="10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pic>
            <p:nvPicPr>
              <p:cNvPr id="31827" name="Picture 35" descr="g030407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474" y="5579"/>
                <a:ext cx="1440" cy="1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1817" name="Picture 36" descr="итпит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4" y="4679"/>
              <a:ext cx="750" cy="1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18" name="Picture 37" descr="20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4" y="2519"/>
              <a:ext cx="1294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60" name="Group 38"/>
          <p:cNvGrpSpPr>
            <a:grpSpLocks/>
          </p:cNvGrpSpPr>
          <p:nvPr/>
        </p:nvGrpSpPr>
        <p:grpSpPr bwMode="auto">
          <a:xfrm>
            <a:off x="571500" y="3286125"/>
            <a:ext cx="1277938" cy="942975"/>
            <a:chOff x="3294" y="1619"/>
            <a:chExt cx="1980" cy="1620"/>
          </a:xfrm>
        </p:grpSpPr>
        <p:grpSp>
          <p:nvGrpSpPr>
            <p:cNvPr id="31808" name="Group 39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31810" name="AutoShape 40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811" name="AutoShape 41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812" name="AutoShape 42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813" name="AutoShape 43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814" name="AutoShape 44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815" name="AutoShape 45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31809" name="Picture 46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61" name="Group 47"/>
          <p:cNvGrpSpPr>
            <a:grpSpLocks/>
          </p:cNvGrpSpPr>
          <p:nvPr/>
        </p:nvGrpSpPr>
        <p:grpSpPr bwMode="auto">
          <a:xfrm>
            <a:off x="1571625" y="2214563"/>
            <a:ext cx="1257300" cy="1028700"/>
            <a:chOff x="3294" y="1619"/>
            <a:chExt cx="1980" cy="1620"/>
          </a:xfrm>
        </p:grpSpPr>
        <p:grpSp>
          <p:nvGrpSpPr>
            <p:cNvPr id="31800" name="Group 48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31802" name="AutoShape 49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803" name="AutoShape 50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804" name="AutoShape 51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805" name="AutoShape 52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806" name="AutoShape 53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807" name="AutoShape 54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31801" name="Picture 55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62" name="Group 56"/>
          <p:cNvGrpSpPr>
            <a:grpSpLocks/>
          </p:cNvGrpSpPr>
          <p:nvPr/>
        </p:nvGrpSpPr>
        <p:grpSpPr bwMode="auto">
          <a:xfrm>
            <a:off x="3286125" y="1857375"/>
            <a:ext cx="1257300" cy="1028700"/>
            <a:chOff x="3294" y="1619"/>
            <a:chExt cx="1980" cy="1620"/>
          </a:xfrm>
        </p:grpSpPr>
        <p:grpSp>
          <p:nvGrpSpPr>
            <p:cNvPr id="31792" name="Group 57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31794" name="AutoShape 58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95" name="AutoShape 59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96" name="AutoShape 60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97" name="AutoShape 61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98" name="AutoShape 62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99" name="AutoShape 63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31793" name="Picture 64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63" name="Group 65"/>
          <p:cNvGrpSpPr>
            <a:grpSpLocks/>
          </p:cNvGrpSpPr>
          <p:nvPr/>
        </p:nvGrpSpPr>
        <p:grpSpPr bwMode="auto">
          <a:xfrm>
            <a:off x="5143500" y="1928813"/>
            <a:ext cx="1257300" cy="1028700"/>
            <a:chOff x="3294" y="1619"/>
            <a:chExt cx="1980" cy="1620"/>
          </a:xfrm>
        </p:grpSpPr>
        <p:grpSp>
          <p:nvGrpSpPr>
            <p:cNvPr id="31784" name="Group 66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31786" name="AutoShape 67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87" name="AutoShape 68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88" name="AutoShape 69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89" name="AutoShape 70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90" name="AutoShape 71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91" name="AutoShape 72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31785" name="Picture 73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64" name="Group 74"/>
          <p:cNvGrpSpPr>
            <a:grpSpLocks/>
          </p:cNvGrpSpPr>
          <p:nvPr/>
        </p:nvGrpSpPr>
        <p:grpSpPr bwMode="auto">
          <a:xfrm>
            <a:off x="6286500" y="3286125"/>
            <a:ext cx="1257300" cy="1028700"/>
            <a:chOff x="3294" y="1619"/>
            <a:chExt cx="1980" cy="1620"/>
          </a:xfrm>
        </p:grpSpPr>
        <p:grpSp>
          <p:nvGrpSpPr>
            <p:cNvPr id="31776" name="Group 75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31778" name="AutoShape 76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79" name="AutoShape 77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80" name="AutoShape 78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81" name="AutoShape 79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82" name="AutoShape 80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83" name="AutoShape 81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31777" name="Picture 82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73" name="Прямая со стрелкой 72"/>
          <p:cNvCxnSpPr>
            <a:endCxn id="31772" idx="1"/>
          </p:cNvCxnSpPr>
          <p:nvPr/>
        </p:nvCxnSpPr>
        <p:spPr>
          <a:xfrm>
            <a:off x="7246938" y="4237038"/>
            <a:ext cx="373062" cy="658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1766" name="Group 74"/>
          <p:cNvGrpSpPr>
            <a:grpSpLocks/>
          </p:cNvGrpSpPr>
          <p:nvPr/>
        </p:nvGrpSpPr>
        <p:grpSpPr bwMode="auto">
          <a:xfrm>
            <a:off x="7164388" y="4868863"/>
            <a:ext cx="1257300" cy="1028700"/>
            <a:chOff x="3294" y="1619"/>
            <a:chExt cx="1980" cy="1620"/>
          </a:xfrm>
        </p:grpSpPr>
        <p:grpSp>
          <p:nvGrpSpPr>
            <p:cNvPr id="31768" name="Group 75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31770" name="AutoShape 76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71" name="AutoShape 77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72" name="AutoShape 78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73" name="AutoShape 79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74" name="AutoShape 80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1775" name="AutoShape 81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31769" name="Picture 82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767" name="TextBox 43"/>
          <p:cNvSpPr txBox="1">
            <a:spLocks noChangeArrowheads="1"/>
          </p:cNvSpPr>
          <p:nvPr/>
        </p:nvSpPr>
        <p:spPr bwMode="auto">
          <a:xfrm>
            <a:off x="7439025" y="4365625"/>
            <a:ext cx="2246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Морфемика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00025"/>
            <a:ext cx="6870700" cy="7810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Проверка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16224" y="1027757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dirty="0" smtClean="0"/>
              <a:t>З</a:t>
            </a:r>
            <a:r>
              <a:rPr lang="ru-RU" sz="3200" dirty="0" smtClean="0">
                <a:solidFill>
                  <a:srgbClr val="C00000"/>
                </a:solidFill>
              </a:rPr>
              <a:t>о</a:t>
            </a:r>
            <a:r>
              <a:rPr lang="ru-RU" sz="3200" dirty="0" smtClean="0"/>
              <a:t>рька</a:t>
            </a:r>
          </a:p>
          <a:p>
            <a:pPr algn="ctr"/>
            <a:r>
              <a:rPr lang="ru-RU" sz="3200" dirty="0" smtClean="0"/>
              <a:t>Кас</a:t>
            </a:r>
            <a:r>
              <a:rPr lang="ru-RU" sz="3200" dirty="0" smtClean="0">
                <a:solidFill>
                  <a:srgbClr val="C00000"/>
                </a:solidFill>
              </a:rPr>
              <a:t>а</a:t>
            </a:r>
            <a:r>
              <a:rPr lang="ru-RU" sz="3200" dirty="0" smtClean="0"/>
              <a:t>ется</a:t>
            </a:r>
          </a:p>
          <a:p>
            <a:pPr algn="ctr"/>
            <a:r>
              <a:rPr lang="ru-RU" sz="3200" dirty="0" smtClean="0"/>
              <a:t>Ог</a:t>
            </a:r>
            <a:r>
              <a:rPr lang="ru-RU" sz="3200" dirty="0" smtClean="0">
                <a:solidFill>
                  <a:srgbClr val="C00000"/>
                </a:solidFill>
              </a:rPr>
              <a:t>а</a:t>
            </a:r>
            <a:r>
              <a:rPr lang="ru-RU" sz="3200" dirty="0" smtClean="0"/>
              <a:t>рок</a:t>
            </a:r>
          </a:p>
          <a:p>
            <a:pPr algn="ctr"/>
            <a:r>
              <a:rPr lang="ru-RU" sz="3200" smtClean="0"/>
              <a:t>Прик</a:t>
            </a:r>
            <a:r>
              <a:rPr lang="ru-RU" sz="3200" smtClean="0">
                <a:solidFill>
                  <a:srgbClr val="C00000"/>
                </a:solidFill>
              </a:rPr>
              <a:t>о</a:t>
            </a:r>
            <a:r>
              <a:rPr lang="ru-RU" sz="3200" smtClean="0"/>
              <a:t>снусь </a:t>
            </a:r>
            <a:endParaRPr lang="ru-RU" sz="3200" dirty="0" smtClean="0"/>
          </a:p>
          <a:p>
            <a:pPr algn="ctr"/>
            <a:r>
              <a:rPr lang="ru-RU" sz="3200" dirty="0" smtClean="0"/>
              <a:t>Заг</a:t>
            </a:r>
            <a:r>
              <a:rPr lang="ru-RU" sz="3200" dirty="0" smtClean="0">
                <a:solidFill>
                  <a:srgbClr val="C00000"/>
                </a:solidFill>
              </a:rPr>
              <a:t>а</a:t>
            </a:r>
            <a:r>
              <a:rPr lang="ru-RU" sz="3200" dirty="0" smtClean="0"/>
              <a:t>р</a:t>
            </a:r>
          </a:p>
          <a:p>
            <a:pPr algn="ctr"/>
            <a:r>
              <a:rPr lang="ru-RU" sz="3200" dirty="0" smtClean="0"/>
              <a:t>З</a:t>
            </a:r>
            <a:r>
              <a:rPr lang="ru-RU" sz="3200" dirty="0" smtClean="0">
                <a:solidFill>
                  <a:srgbClr val="C00000"/>
                </a:solidFill>
              </a:rPr>
              <a:t>а</a:t>
            </a:r>
            <a:r>
              <a:rPr lang="ru-RU" sz="3200" dirty="0" smtClean="0"/>
              <a:t>рево</a:t>
            </a:r>
          </a:p>
          <a:p>
            <a:pPr algn="ctr"/>
            <a:r>
              <a:rPr lang="ru-RU" sz="3200" dirty="0" smtClean="0"/>
              <a:t>К</a:t>
            </a:r>
            <a:r>
              <a:rPr lang="ru-RU" sz="3200" dirty="0" smtClean="0">
                <a:solidFill>
                  <a:srgbClr val="C00000"/>
                </a:solidFill>
              </a:rPr>
              <a:t>о</a:t>
            </a:r>
            <a:r>
              <a:rPr lang="ru-RU" sz="3200" dirty="0" smtClean="0"/>
              <a:t>снётся</a:t>
            </a:r>
          </a:p>
          <a:p>
            <a:pPr algn="ctr"/>
            <a:r>
              <a:rPr lang="ru-RU" sz="3200" dirty="0" smtClean="0"/>
              <a:t>Подг</a:t>
            </a:r>
            <a:r>
              <a:rPr lang="ru-RU" sz="3200" dirty="0" smtClean="0">
                <a:solidFill>
                  <a:srgbClr val="C00000"/>
                </a:solidFill>
              </a:rPr>
              <a:t>о</a:t>
            </a:r>
            <a:r>
              <a:rPr lang="ru-RU" sz="3200" dirty="0" smtClean="0"/>
              <a:t>рел</a:t>
            </a:r>
          </a:p>
          <a:p>
            <a:pPr algn="ctr"/>
            <a:r>
              <a:rPr lang="ru-RU" sz="3200" dirty="0" smtClean="0"/>
              <a:t>З</a:t>
            </a:r>
            <a:r>
              <a:rPr lang="ru-RU" sz="3200" dirty="0" smtClean="0">
                <a:solidFill>
                  <a:srgbClr val="C00000"/>
                </a:solidFill>
              </a:rPr>
              <a:t>а</a:t>
            </a:r>
            <a:r>
              <a:rPr lang="ru-RU" sz="3200" dirty="0" smtClean="0"/>
              <a:t>ря</a:t>
            </a:r>
          </a:p>
          <a:p>
            <a:pPr algn="ctr"/>
            <a:r>
              <a:rPr lang="ru-RU" sz="3200" dirty="0" smtClean="0"/>
              <a:t>Выг</a:t>
            </a:r>
            <a:r>
              <a:rPr lang="ru-RU" sz="3200" dirty="0" smtClean="0">
                <a:solidFill>
                  <a:srgbClr val="C00000"/>
                </a:solidFill>
              </a:rPr>
              <a:t>о</a:t>
            </a:r>
            <a:r>
              <a:rPr lang="ru-RU" sz="3200" dirty="0" smtClean="0"/>
              <a:t>рел</a:t>
            </a:r>
          </a:p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5" name="Рисунок 4" descr="G:\о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692696"/>
            <a:ext cx="230425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G:\путешествие в страну языкознания\а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5796136" y="3212976"/>
            <a:ext cx="273630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7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62038"/>
          </a:xfrm>
        </p:spPr>
        <p:txBody>
          <a:bodyPr/>
          <a:lstStyle/>
          <a:p>
            <a:pPr eaLnBrk="1" hangingPunct="1"/>
            <a:r>
              <a:rPr lang="ru-RU" altLang="ru-RU" smtClean="0"/>
              <a:t>КАРТА ПУТЕШЕСТВИЯ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1692275" y="3144838"/>
            <a:ext cx="306388" cy="500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Улыбающееся лицо 22"/>
          <p:cNvSpPr/>
          <p:nvPr/>
        </p:nvSpPr>
        <p:spPr>
          <a:xfrm>
            <a:off x="500063" y="4643438"/>
            <a:ext cx="500062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 flipH="1" flipV="1">
            <a:off x="833438" y="4371975"/>
            <a:ext cx="563562" cy="2873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2571750" y="2000250"/>
            <a:ext cx="928688" cy="428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071938" y="2000250"/>
            <a:ext cx="1285875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857875" y="2714625"/>
            <a:ext cx="785813" cy="64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825" name="TextBox 42"/>
          <p:cNvSpPr txBox="1">
            <a:spLocks noChangeArrowheads="1"/>
          </p:cNvSpPr>
          <p:nvPr/>
        </p:nvSpPr>
        <p:spPr bwMode="auto">
          <a:xfrm>
            <a:off x="5292725" y="1557338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Фонетика</a:t>
            </a:r>
          </a:p>
        </p:txBody>
      </p:sp>
      <p:sp>
        <p:nvSpPr>
          <p:cNvPr id="34826" name="TextBox 43"/>
          <p:cNvSpPr txBox="1">
            <a:spLocks noChangeArrowheads="1"/>
          </p:cNvSpPr>
          <p:nvPr/>
        </p:nvSpPr>
        <p:spPr bwMode="auto">
          <a:xfrm>
            <a:off x="6516688" y="2781300"/>
            <a:ext cx="22463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Орфография</a:t>
            </a:r>
          </a:p>
        </p:txBody>
      </p:sp>
      <p:sp>
        <p:nvSpPr>
          <p:cNvPr id="34827" name="TextBox 45"/>
          <p:cNvSpPr txBox="1">
            <a:spLocks noChangeArrowheads="1"/>
          </p:cNvSpPr>
          <p:nvPr/>
        </p:nvSpPr>
        <p:spPr bwMode="auto">
          <a:xfrm>
            <a:off x="263525" y="2852738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Лексика</a:t>
            </a:r>
          </a:p>
        </p:txBody>
      </p:sp>
      <p:sp>
        <p:nvSpPr>
          <p:cNvPr id="34828" name="TextBox 46"/>
          <p:cNvSpPr txBox="1">
            <a:spLocks noChangeArrowheads="1"/>
          </p:cNvSpPr>
          <p:nvPr/>
        </p:nvSpPr>
        <p:spPr bwMode="auto">
          <a:xfrm>
            <a:off x="0" y="5013325"/>
            <a:ext cx="1333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Разминка</a:t>
            </a:r>
          </a:p>
        </p:txBody>
      </p:sp>
      <p:sp>
        <p:nvSpPr>
          <p:cNvPr id="34829" name="TextBox 48"/>
          <p:cNvSpPr txBox="1">
            <a:spLocks noChangeArrowheads="1"/>
          </p:cNvSpPr>
          <p:nvPr/>
        </p:nvSpPr>
        <p:spPr bwMode="auto">
          <a:xfrm>
            <a:off x="769938" y="177323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Морфология</a:t>
            </a:r>
          </a:p>
        </p:txBody>
      </p:sp>
      <p:sp>
        <p:nvSpPr>
          <p:cNvPr id="34830" name="TextBox 49"/>
          <p:cNvSpPr txBox="1">
            <a:spLocks noChangeArrowheads="1"/>
          </p:cNvSpPr>
          <p:nvPr/>
        </p:nvSpPr>
        <p:spPr bwMode="auto">
          <a:xfrm>
            <a:off x="3132138" y="1403350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Синтаксис</a:t>
            </a:r>
          </a:p>
        </p:txBody>
      </p:sp>
      <p:grpSp>
        <p:nvGrpSpPr>
          <p:cNvPr id="34831" name="Group 25"/>
          <p:cNvGrpSpPr>
            <a:grpSpLocks/>
          </p:cNvGrpSpPr>
          <p:nvPr/>
        </p:nvGrpSpPr>
        <p:grpSpPr bwMode="auto">
          <a:xfrm>
            <a:off x="2000250" y="3571875"/>
            <a:ext cx="4857750" cy="2928938"/>
            <a:chOff x="954" y="2519"/>
            <a:chExt cx="6510" cy="3573"/>
          </a:xfrm>
        </p:grpSpPr>
        <p:grpSp>
          <p:nvGrpSpPr>
            <p:cNvPr id="34888" name="Group 26"/>
            <p:cNvGrpSpPr>
              <a:grpSpLocks/>
            </p:cNvGrpSpPr>
            <p:nvPr/>
          </p:nvGrpSpPr>
          <p:grpSpPr bwMode="auto">
            <a:xfrm>
              <a:off x="2034" y="2738"/>
              <a:ext cx="4566" cy="3354"/>
              <a:chOff x="1818" y="4499"/>
              <a:chExt cx="4566" cy="3600"/>
            </a:xfrm>
          </p:grpSpPr>
          <p:sp>
            <p:nvSpPr>
              <p:cNvPr id="34891" name="Oval 27"/>
              <p:cNvSpPr>
                <a:spLocks noChangeArrowheads="1"/>
              </p:cNvSpPr>
              <p:nvPr/>
            </p:nvSpPr>
            <p:spPr bwMode="auto">
              <a:xfrm rot="9677140">
                <a:off x="1818" y="6122"/>
                <a:ext cx="1910" cy="10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4892" name="Oval 28"/>
              <p:cNvSpPr>
                <a:spLocks noChangeArrowheads="1"/>
              </p:cNvSpPr>
              <p:nvPr/>
            </p:nvSpPr>
            <p:spPr bwMode="auto">
              <a:xfrm rot="7385164">
                <a:off x="2686" y="6760"/>
                <a:ext cx="1639" cy="10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4893" name="Oval 29"/>
              <p:cNvSpPr>
                <a:spLocks noChangeArrowheads="1"/>
              </p:cNvSpPr>
              <p:nvPr/>
            </p:nvSpPr>
            <p:spPr bwMode="auto">
              <a:xfrm rot="-9230236">
                <a:off x="1985" y="5244"/>
                <a:ext cx="1888" cy="108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4894" name="Oval 30"/>
              <p:cNvSpPr>
                <a:spLocks noChangeArrowheads="1"/>
              </p:cNvSpPr>
              <p:nvPr/>
            </p:nvSpPr>
            <p:spPr bwMode="auto">
              <a:xfrm rot="-5641218">
                <a:off x="3085" y="4670"/>
                <a:ext cx="1491" cy="1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4895" name="Oval 31"/>
              <p:cNvSpPr>
                <a:spLocks noChangeArrowheads="1"/>
              </p:cNvSpPr>
              <p:nvPr/>
            </p:nvSpPr>
            <p:spPr bwMode="auto">
              <a:xfrm rot="-3288875">
                <a:off x="4131" y="4856"/>
                <a:ext cx="1570" cy="111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4896" name="Oval 32"/>
              <p:cNvSpPr>
                <a:spLocks noChangeArrowheads="1"/>
              </p:cNvSpPr>
              <p:nvPr/>
            </p:nvSpPr>
            <p:spPr bwMode="auto">
              <a:xfrm rot="-531525">
                <a:off x="4479" y="5590"/>
                <a:ext cx="1905" cy="92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4897" name="Oval 33"/>
              <p:cNvSpPr>
                <a:spLocks noChangeArrowheads="1"/>
              </p:cNvSpPr>
              <p:nvPr/>
            </p:nvSpPr>
            <p:spPr bwMode="auto">
              <a:xfrm rot="1307472">
                <a:off x="4279" y="6286"/>
                <a:ext cx="1895" cy="96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4898" name="Oval 34"/>
              <p:cNvSpPr>
                <a:spLocks noChangeArrowheads="1"/>
              </p:cNvSpPr>
              <p:nvPr/>
            </p:nvSpPr>
            <p:spPr bwMode="auto">
              <a:xfrm rot="4405282">
                <a:off x="3800" y="6804"/>
                <a:ext cx="1498" cy="10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pic>
            <p:nvPicPr>
              <p:cNvPr id="34899" name="Picture 35" descr="g030407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474" y="5579"/>
                <a:ext cx="1440" cy="1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4889" name="Picture 36" descr="итпит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4" y="4679"/>
              <a:ext cx="750" cy="1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90" name="Picture 37" descr="20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4" y="2519"/>
              <a:ext cx="1294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832" name="Group 38"/>
          <p:cNvGrpSpPr>
            <a:grpSpLocks/>
          </p:cNvGrpSpPr>
          <p:nvPr/>
        </p:nvGrpSpPr>
        <p:grpSpPr bwMode="auto">
          <a:xfrm>
            <a:off x="571500" y="3286125"/>
            <a:ext cx="1277938" cy="942975"/>
            <a:chOff x="3294" y="1619"/>
            <a:chExt cx="1980" cy="1620"/>
          </a:xfrm>
        </p:grpSpPr>
        <p:grpSp>
          <p:nvGrpSpPr>
            <p:cNvPr id="34880" name="Group 39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34882" name="AutoShape 40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83" name="AutoShape 41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84" name="AutoShape 42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85" name="AutoShape 43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86" name="AutoShape 44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87" name="AutoShape 45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34881" name="Picture 46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833" name="Group 47"/>
          <p:cNvGrpSpPr>
            <a:grpSpLocks/>
          </p:cNvGrpSpPr>
          <p:nvPr/>
        </p:nvGrpSpPr>
        <p:grpSpPr bwMode="auto">
          <a:xfrm>
            <a:off x="1571625" y="2214563"/>
            <a:ext cx="1257300" cy="1028700"/>
            <a:chOff x="3294" y="1619"/>
            <a:chExt cx="1980" cy="1620"/>
          </a:xfrm>
        </p:grpSpPr>
        <p:grpSp>
          <p:nvGrpSpPr>
            <p:cNvPr id="34872" name="Group 48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34874" name="AutoShape 49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75" name="AutoShape 50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76" name="AutoShape 51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77" name="AutoShape 52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78" name="AutoShape 53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79" name="AutoShape 54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34873" name="Picture 55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834" name="Group 56"/>
          <p:cNvGrpSpPr>
            <a:grpSpLocks/>
          </p:cNvGrpSpPr>
          <p:nvPr/>
        </p:nvGrpSpPr>
        <p:grpSpPr bwMode="auto">
          <a:xfrm>
            <a:off x="3286125" y="1857375"/>
            <a:ext cx="1257300" cy="1028700"/>
            <a:chOff x="3294" y="1619"/>
            <a:chExt cx="1980" cy="1620"/>
          </a:xfrm>
        </p:grpSpPr>
        <p:grpSp>
          <p:nvGrpSpPr>
            <p:cNvPr id="34864" name="Group 57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34866" name="AutoShape 58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67" name="AutoShape 59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68" name="AutoShape 60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69" name="AutoShape 61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70" name="AutoShape 62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71" name="AutoShape 63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34865" name="Picture 64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835" name="Group 65"/>
          <p:cNvGrpSpPr>
            <a:grpSpLocks/>
          </p:cNvGrpSpPr>
          <p:nvPr/>
        </p:nvGrpSpPr>
        <p:grpSpPr bwMode="auto">
          <a:xfrm>
            <a:off x="5143500" y="1928813"/>
            <a:ext cx="1257300" cy="1028700"/>
            <a:chOff x="3294" y="1619"/>
            <a:chExt cx="1980" cy="1620"/>
          </a:xfrm>
        </p:grpSpPr>
        <p:grpSp>
          <p:nvGrpSpPr>
            <p:cNvPr id="34856" name="Group 66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34858" name="AutoShape 67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59" name="AutoShape 68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60" name="AutoShape 69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61" name="AutoShape 70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62" name="AutoShape 71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63" name="AutoShape 72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34857" name="Picture 73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836" name="Group 74"/>
          <p:cNvGrpSpPr>
            <a:grpSpLocks/>
          </p:cNvGrpSpPr>
          <p:nvPr/>
        </p:nvGrpSpPr>
        <p:grpSpPr bwMode="auto">
          <a:xfrm>
            <a:off x="6286500" y="3286125"/>
            <a:ext cx="1257300" cy="1028700"/>
            <a:chOff x="3294" y="1619"/>
            <a:chExt cx="1980" cy="1620"/>
          </a:xfrm>
        </p:grpSpPr>
        <p:grpSp>
          <p:nvGrpSpPr>
            <p:cNvPr id="34848" name="Group 75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34850" name="AutoShape 76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51" name="AutoShape 77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52" name="AutoShape 78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53" name="AutoShape 79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54" name="AutoShape 80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55" name="AutoShape 81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34849" name="Picture 82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73" name="Прямая со стрелкой 72"/>
          <p:cNvCxnSpPr>
            <a:endCxn id="34844" idx="1"/>
          </p:cNvCxnSpPr>
          <p:nvPr/>
        </p:nvCxnSpPr>
        <p:spPr>
          <a:xfrm>
            <a:off x="7246938" y="4237038"/>
            <a:ext cx="373062" cy="658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4838" name="Group 74"/>
          <p:cNvGrpSpPr>
            <a:grpSpLocks/>
          </p:cNvGrpSpPr>
          <p:nvPr/>
        </p:nvGrpSpPr>
        <p:grpSpPr bwMode="auto">
          <a:xfrm>
            <a:off x="7164388" y="4868863"/>
            <a:ext cx="1257300" cy="1028700"/>
            <a:chOff x="3294" y="1619"/>
            <a:chExt cx="1980" cy="1620"/>
          </a:xfrm>
        </p:grpSpPr>
        <p:grpSp>
          <p:nvGrpSpPr>
            <p:cNvPr id="34840" name="Group 75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34842" name="AutoShape 76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43" name="AutoShape 77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44" name="AutoShape 78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45" name="AutoShape 79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46" name="AutoShape 80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4847" name="AutoShape 81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34841" name="Picture 82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4839" name="TextBox 43"/>
          <p:cNvSpPr txBox="1">
            <a:spLocks noChangeArrowheads="1"/>
          </p:cNvSpPr>
          <p:nvPr/>
        </p:nvSpPr>
        <p:spPr bwMode="auto">
          <a:xfrm>
            <a:off x="7439025" y="4365625"/>
            <a:ext cx="2246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Морфемика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00025"/>
            <a:ext cx="6870700" cy="7810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Станция «Морфемика»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340768"/>
            <a:ext cx="7696200" cy="936104"/>
          </a:xfrm>
        </p:spPr>
        <p:txBody>
          <a:bodyPr/>
          <a:lstStyle/>
          <a:p>
            <a:pPr marL="457200" indent="-457200" algn="just" eaLnBrk="1" hangingPunct="1">
              <a:buFontTx/>
              <a:buNone/>
            </a:pPr>
            <a:r>
              <a:rPr lang="ru-RU" altLang="ru-RU" sz="2400" dirty="0" smtClean="0"/>
              <a:t>Сделайте морфемный анализ слова.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3851920" y="2564904"/>
            <a:ext cx="1296144" cy="1224135"/>
            <a:chOff x="467544" y="2276872"/>
            <a:chExt cx="1703388" cy="1573213"/>
          </a:xfrm>
        </p:grpSpPr>
        <p:grpSp>
          <p:nvGrpSpPr>
            <p:cNvPr id="3074" name="Group 2"/>
            <p:cNvGrpSpPr>
              <a:grpSpLocks/>
            </p:cNvGrpSpPr>
            <p:nvPr/>
          </p:nvGrpSpPr>
          <p:grpSpPr bwMode="auto">
            <a:xfrm>
              <a:off x="467544" y="2276872"/>
              <a:ext cx="1703388" cy="1573213"/>
              <a:chOff x="1290" y="889"/>
              <a:chExt cx="2993" cy="2717"/>
            </a:xfrm>
          </p:grpSpPr>
          <p:sp>
            <p:nvSpPr>
              <p:cNvPr id="3075" name="AutoShape 3"/>
              <p:cNvSpPr>
                <a:spLocks noChangeArrowheads="1"/>
              </p:cNvSpPr>
              <p:nvPr/>
            </p:nvSpPr>
            <p:spPr bwMode="auto">
              <a:xfrm>
                <a:off x="1290" y="889"/>
                <a:ext cx="2993" cy="2717"/>
              </a:xfrm>
              <a:prstGeom prst="star32">
                <a:avLst>
                  <a:gd name="adj" fmla="val 37500"/>
                </a:avLst>
              </a:prstGeom>
              <a:solidFill>
                <a:srgbClr val="00B0F0"/>
              </a:solidFill>
              <a:ln w="127000" cmpd="dbl">
                <a:solidFill>
                  <a:srgbClr val="4F81BD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6" name="Oval 4"/>
              <p:cNvSpPr>
                <a:spLocks noChangeArrowheads="1"/>
              </p:cNvSpPr>
              <p:nvPr/>
            </p:nvSpPr>
            <p:spPr bwMode="auto">
              <a:xfrm>
                <a:off x="1966" y="1465"/>
                <a:ext cx="1677" cy="1565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3" name="Половина рамки 22"/>
            <p:cNvSpPr/>
            <p:nvPr/>
          </p:nvSpPr>
          <p:spPr>
            <a:xfrm rot="2720143">
              <a:off x="1083712" y="2858706"/>
              <a:ext cx="424414" cy="492514"/>
            </a:xfrm>
            <a:prstGeom prst="halfFrame">
              <a:avLst>
                <a:gd name="adj1" fmla="val 11038"/>
                <a:gd name="adj2" fmla="val 10928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2267744" y="2564905"/>
            <a:ext cx="1296144" cy="1224135"/>
            <a:chOff x="2555776" y="2420888"/>
            <a:chExt cx="1703388" cy="1573213"/>
          </a:xfrm>
        </p:grpSpPr>
        <p:grpSp>
          <p:nvGrpSpPr>
            <p:cNvPr id="11" name="Group 2"/>
            <p:cNvGrpSpPr>
              <a:grpSpLocks/>
            </p:cNvGrpSpPr>
            <p:nvPr/>
          </p:nvGrpSpPr>
          <p:grpSpPr bwMode="auto">
            <a:xfrm>
              <a:off x="2555776" y="2420888"/>
              <a:ext cx="1703388" cy="1573213"/>
              <a:chOff x="1290" y="889"/>
              <a:chExt cx="2993" cy="2717"/>
            </a:xfrm>
          </p:grpSpPr>
          <p:sp>
            <p:nvSpPr>
              <p:cNvPr id="12" name="AutoShape 3"/>
              <p:cNvSpPr>
                <a:spLocks noChangeArrowheads="1"/>
              </p:cNvSpPr>
              <p:nvPr/>
            </p:nvSpPr>
            <p:spPr bwMode="auto">
              <a:xfrm>
                <a:off x="1290" y="889"/>
                <a:ext cx="2993" cy="2717"/>
              </a:xfrm>
              <a:prstGeom prst="star32">
                <a:avLst>
                  <a:gd name="adj" fmla="val 37500"/>
                </a:avLst>
              </a:prstGeom>
              <a:solidFill>
                <a:srgbClr val="00B0F0"/>
              </a:solidFill>
              <a:ln w="127000" cmpd="dbl">
                <a:solidFill>
                  <a:srgbClr val="4F81BD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" name="Oval 4"/>
              <p:cNvSpPr>
                <a:spLocks noChangeArrowheads="1"/>
              </p:cNvSpPr>
              <p:nvPr/>
            </p:nvSpPr>
            <p:spPr bwMode="auto">
              <a:xfrm>
                <a:off x="1923" y="1465"/>
                <a:ext cx="1677" cy="1565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4" name="Дуга 23"/>
            <p:cNvSpPr/>
            <p:nvPr/>
          </p:nvSpPr>
          <p:spPr>
            <a:xfrm>
              <a:off x="2987824" y="2996952"/>
              <a:ext cx="792088" cy="720080"/>
            </a:xfrm>
            <a:prstGeom prst="arc">
              <a:avLst>
                <a:gd name="adj1" fmla="val 10788878"/>
                <a:gd name="adj2" fmla="val 21539278"/>
              </a:avLst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827583" y="2564904"/>
            <a:ext cx="1231337" cy="1224136"/>
            <a:chOff x="4932040" y="2276872"/>
            <a:chExt cx="1703388" cy="1573213"/>
          </a:xfrm>
        </p:grpSpPr>
        <p:grpSp>
          <p:nvGrpSpPr>
            <p:cNvPr id="14" name="Group 2"/>
            <p:cNvGrpSpPr>
              <a:grpSpLocks/>
            </p:cNvGrpSpPr>
            <p:nvPr/>
          </p:nvGrpSpPr>
          <p:grpSpPr bwMode="auto">
            <a:xfrm>
              <a:off x="4932040" y="2276872"/>
              <a:ext cx="1703388" cy="1573213"/>
              <a:chOff x="1290" y="889"/>
              <a:chExt cx="2993" cy="2717"/>
            </a:xfrm>
          </p:grpSpPr>
          <p:sp>
            <p:nvSpPr>
              <p:cNvPr id="15" name="AutoShape 3"/>
              <p:cNvSpPr>
                <a:spLocks noChangeArrowheads="1"/>
              </p:cNvSpPr>
              <p:nvPr/>
            </p:nvSpPr>
            <p:spPr bwMode="auto">
              <a:xfrm>
                <a:off x="1290" y="889"/>
                <a:ext cx="2993" cy="2717"/>
              </a:xfrm>
              <a:prstGeom prst="star32">
                <a:avLst>
                  <a:gd name="adj" fmla="val 37500"/>
                </a:avLst>
              </a:prstGeom>
              <a:solidFill>
                <a:srgbClr val="00B0F0"/>
              </a:solidFill>
              <a:ln w="127000" cmpd="dbl">
                <a:solidFill>
                  <a:srgbClr val="4F81BD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Oval 4"/>
              <p:cNvSpPr>
                <a:spLocks noChangeArrowheads="1"/>
              </p:cNvSpPr>
              <p:nvPr/>
            </p:nvSpPr>
            <p:spPr bwMode="auto">
              <a:xfrm>
                <a:off x="1966" y="1465"/>
                <a:ext cx="1677" cy="1565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7" name="Половина рамки 26"/>
            <p:cNvSpPr/>
            <p:nvPr/>
          </p:nvSpPr>
          <p:spPr>
            <a:xfrm rot="5400000">
              <a:off x="5508104" y="2780928"/>
              <a:ext cx="432048" cy="720080"/>
            </a:xfrm>
            <a:prstGeom prst="halfFrame">
              <a:avLst>
                <a:gd name="adj1" fmla="val 14856"/>
                <a:gd name="adj2" fmla="val 16536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6948264" y="2564904"/>
            <a:ext cx="1296144" cy="1224135"/>
            <a:chOff x="7020272" y="2420888"/>
            <a:chExt cx="1703388" cy="1573213"/>
          </a:xfrm>
        </p:grpSpPr>
        <p:grpSp>
          <p:nvGrpSpPr>
            <p:cNvPr id="17" name="Group 2"/>
            <p:cNvGrpSpPr>
              <a:grpSpLocks/>
            </p:cNvGrpSpPr>
            <p:nvPr/>
          </p:nvGrpSpPr>
          <p:grpSpPr bwMode="auto">
            <a:xfrm>
              <a:off x="7020272" y="2420888"/>
              <a:ext cx="1703388" cy="1573213"/>
              <a:chOff x="1290" y="889"/>
              <a:chExt cx="2993" cy="2717"/>
            </a:xfrm>
          </p:grpSpPr>
          <p:sp>
            <p:nvSpPr>
              <p:cNvPr id="18" name="AutoShape 3"/>
              <p:cNvSpPr>
                <a:spLocks noChangeArrowheads="1"/>
              </p:cNvSpPr>
              <p:nvPr/>
            </p:nvSpPr>
            <p:spPr bwMode="auto">
              <a:xfrm>
                <a:off x="1290" y="889"/>
                <a:ext cx="2993" cy="2717"/>
              </a:xfrm>
              <a:prstGeom prst="star32">
                <a:avLst>
                  <a:gd name="adj" fmla="val 37500"/>
                </a:avLst>
              </a:prstGeom>
              <a:solidFill>
                <a:srgbClr val="00B0F0"/>
              </a:solidFill>
              <a:ln w="127000" cmpd="dbl">
                <a:solidFill>
                  <a:srgbClr val="4F81BD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Oval 4"/>
              <p:cNvSpPr>
                <a:spLocks noChangeArrowheads="1"/>
              </p:cNvSpPr>
              <p:nvPr/>
            </p:nvSpPr>
            <p:spPr bwMode="auto">
              <a:xfrm>
                <a:off x="1966" y="1465"/>
                <a:ext cx="1677" cy="1565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9" name="Рамка 28"/>
            <p:cNvSpPr/>
            <p:nvPr/>
          </p:nvSpPr>
          <p:spPr>
            <a:xfrm>
              <a:off x="7596336" y="2924944"/>
              <a:ext cx="576064" cy="576064"/>
            </a:xfrm>
            <a:prstGeom prst="frame">
              <a:avLst>
                <a:gd name="adj1" fmla="val 7461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95536" y="4293096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Не/</a:t>
            </a:r>
            <a:r>
              <a:rPr lang="ru-RU" sz="4800" dirty="0" err="1" smtClean="0"/>
              <a:t>удовлетвор</a:t>
            </a:r>
            <a:r>
              <a:rPr lang="ru-RU" sz="4800" dirty="0" smtClean="0"/>
              <a:t>/и/</a:t>
            </a:r>
            <a:r>
              <a:rPr lang="ru-RU" sz="4800" dirty="0" err="1" smtClean="0"/>
              <a:t>тельн</a:t>
            </a:r>
            <a:r>
              <a:rPr lang="ru-RU" sz="4800" dirty="0" smtClean="0"/>
              <a:t>/о</a:t>
            </a:r>
            <a:endParaRPr lang="ru-RU" sz="4800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5364088" y="2564904"/>
            <a:ext cx="1296144" cy="1224135"/>
            <a:chOff x="467544" y="2276872"/>
            <a:chExt cx="1703388" cy="1573213"/>
          </a:xfrm>
        </p:grpSpPr>
        <p:grpSp>
          <p:nvGrpSpPr>
            <p:cNvPr id="33" name="Group 2"/>
            <p:cNvGrpSpPr>
              <a:grpSpLocks/>
            </p:cNvGrpSpPr>
            <p:nvPr/>
          </p:nvGrpSpPr>
          <p:grpSpPr bwMode="auto">
            <a:xfrm>
              <a:off x="467544" y="2276872"/>
              <a:ext cx="1703388" cy="1573213"/>
              <a:chOff x="1290" y="889"/>
              <a:chExt cx="2993" cy="2717"/>
            </a:xfrm>
          </p:grpSpPr>
          <p:sp>
            <p:nvSpPr>
              <p:cNvPr id="35" name="AutoShape 3"/>
              <p:cNvSpPr>
                <a:spLocks noChangeArrowheads="1"/>
              </p:cNvSpPr>
              <p:nvPr/>
            </p:nvSpPr>
            <p:spPr bwMode="auto">
              <a:xfrm>
                <a:off x="1290" y="889"/>
                <a:ext cx="2993" cy="2717"/>
              </a:xfrm>
              <a:prstGeom prst="star32">
                <a:avLst>
                  <a:gd name="adj" fmla="val 37500"/>
                </a:avLst>
              </a:prstGeom>
              <a:solidFill>
                <a:srgbClr val="00B0F0"/>
              </a:solidFill>
              <a:ln w="127000" cmpd="dbl">
                <a:solidFill>
                  <a:srgbClr val="4F81BD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Oval 4"/>
              <p:cNvSpPr>
                <a:spLocks noChangeArrowheads="1"/>
              </p:cNvSpPr>
              <p:nvPr/>
            </p:nvSpPr>
            <p:spPr bwMode="auto">
              <a:xfrm>
                <a:off x="1966" y="1465"/>
                <a:ext cx="1677" cy="1565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4" name="Половина рамки 33"/>
            <p:cNvSpPr/>
            <p:nvPr/>
          </p:nvSpPr>
          <p:spPr>
            <a:xfrm rot="2720143">
              <a:off x="1083712" y="2858706"/>
              <a:ext cx="424414" cy="492514"/>
            </a:xfrm>
            <a:prstGeom prst="halfFrame">
              <a:avLst>
                <a:gd name="adj1" fmla="val 11038"/>
                <a:gd name="adj2" fmla="val 10928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Прямая со стрелкой 84"/>
          <p:cNvCxnSpPr/>
          <p:nvPr/>
        </p:nvCxnSpPr>
        <p:spPr>
          <a:xfrm>
            <a:off x="5857875" y="2714625"/>
            <a:ext cx="785813" cy="64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891" name="Заголовок 17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62038"/>
          </a:xfrm>
        </p:spPr>
        <p:txBody>
          <a:bodyPr/>
          <a:lstStyle/>
          <a:p>
            <a:pPr eaLnBrk="1" hangingPunct="1"/>
            <a:r>
              <a:rPr lang="ru-RU" altLang="ru-RU" smtClean="0"/>
              <a:t>КАРТА ПУТЕШЕСТВИЯ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1692275" y="3144838"/>
            <a:ext cx="306388" cy="500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Улыбающееся лицо 22"/>
          <p:cNvSpPr/>
          <p:nvPr/>
        </p:nvSpPr>
        <p:spPr>
          <a:xfrm>
            <a:off x="500063" y="4643438"/>
            <a:ext cx="500062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 flipH="1" flipV="1">
            <a:off x="833438" y="4371975"/>
            <a:ext cx="563562" cy="2873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2571750" y="2000250"/>
            <a:ext cx="928688" cy="428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071938" y="2000250"/>
            <a:ext cx="1285875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37927" idx="2"/>
            <a:endCxn id="37916" idx="1"/>
          </p:cNvCxnSpPr>
          <p:nvPr/>
        </p:nvCxnSpPr>
        <p:spPr>
          <a:xfrm>
            <a:off x="7246938" y="4237038"/>
            <a:ext cx="373062" cy="658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898" name="TextBox 42"/>
          <p:cNvSpPr txBox="1">
            <a:spLocks noChangeArrowheads="1"/>
          </p:cNvSpPr>
          <p:nvPr/>
        </p:nvSpPr>
        <p:spPr bwMode="auto">
          <a:xfrm>
            <a:off x="5292725" y="1557338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Фонетика</a:t>
            </a:r>
          </a:p>
        </p:txBody>
      </p:sp>
      <p:sp>
        <p:nvSpPr>
          <p:cNvPr id="37899" name="TextBox 43"/>
          <p:cNvSpPr txBox="1">
            <a:spLocks noChangeArrowheads="1"/>
          </p:cNvSpPr>
          <p:nvPr/>
        </p:nvSpPr>
        <p:spPr bwMode="auto">
          <a:xfrm>
            <a:off x="6516688" y="2781300"/>
            <a:ext cx="22463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Орфография</a:t>
            </a:r>
          </a:p>
        </p:txBody>
      </p:sp>
      <p:sp>
        <p:nvSpPr>
          <p:cNvPr id="37900" name="TextBox 45"/>
          <p:cNvSpPr txBox="1">
            <a:spLocks noChangeArrowheads="1"/>
          </p:cNvSpPr>
          <p:nvPr/>
        </p:nvSpPr>
        <p:spPr bwMode="auto">
          <a:xfrm>
            <a:off x="263525" y="2852738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Лексика</a:t>
            </a:r>
          </a:p>
        </p:txBody>
      </p:sp>
      <p:sp>
        <p:nvSpPr>
          <p:cNvPr id="37901" name="TextBox 46"/>
          <p:cNvSpPr txBox="1">
            <a:spLocks noChangeArrowheads="1"/>
          </p:cNvSpPr>
          <p:nvPr/>
        </p:nvSpPr>
        <p:spPr bwMode="auto">
          <a:xfrm>
            <a:off x="0" y="5013325"/>
            <a:ext cx="1333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Разминка</a:t>
            </a:r>
          </a:p>
        </p:txBody>
      </p:sp>
      <p:sp>
        <p:nvSpPr>
          <p:cNvPr id="37902" name="TextBox 48"/>
          <p:cNvSpPr txBox="1">
            <a:spLocks noChangeArrowheads="1"/>
          </p:cNvSpPr>
          <p:nvPr/>
        </p:nvSpPr>
        <p:spPr bwMode="auto">
          <a:xfrm>
            <a:off x="769938" y="177323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Морфология</a:t>
            </a:r>
          </a:p>
        </p:txBody>
      </p:sp>
      <p:sp>
        <p:nvSpPr>
          <p:cNvPr id="37903" name="TextBox 49"/>
          <p:cNvSpPr txBox="1">
            <a:spLocks noChangeArrowheads="1"/>
          </p:cNvSpPr>
          <p:nvPr/>
        </p:nvSpPr>
        <p:spPr bwMode="auto">
          <a:xfrm>
            <a:off x="3132138" y="1403350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Синтаксис</a:t>
            </a:r>
          </a:p>
        </p:txBody>
      </p:sp>
      <p:grpSp>
        <p:nvGrpSpPr>
          <p:cNvPr id="37904" name="Group 25"/>
          <p:cNvGrpSpPr>
            <a:grpSpLocks/>
          </p:cNvGrpSpPr>
          <p:nvPr/>
        </p:nvGrpSpPr>
        <p:grpSpPr bwMode="auto">
          <a:xfrm>
            <a:off x="2000250" y="3571875"/>
            <a:ext cx="4857750" cy="2928938"/>
            <a:chOff x="954" y="2519"/>
            <a:chExt cx="6510" cy="3573"/>
          </a:xfrm>
        </p:grpSpPr>
        <p:grpSp>
          <p:nvGrpSpPr>
            <p:cNvPr id="37960" name="Group 26"/>
            <p:cNvGrpSpPr>
              <a:grpSpLocks/>
            </p:cNvGrpSpPr>
            <p:nvPr/>
          </p:nvGrpSpPr>
          <p:grpSpPr bwMode="auto">
            <a:xfrm>
              <a:off x="2034" y="2738"/>
              <a:ext cx="4566" cy="3354"/>
              <a:chOff x="1818" y="4499"/>
              <a:chExt cx="4566" cy="3600"/>
            </a:xfrm>
          </p:grpSpPr>
          <p:sp>
            <p:nvSpPr>
              <p:cNvPr id="37963" name="Oval 27"/>
              <p:cNvSpPr>
                <a:spLocks noChangeArrowheads="1"/>
              </p:cNvSpPr>
              <p:nvPr/>
            </p:nvSpPr>
            <p:spPr bwMode="auto">
              <a:xfrm rot="9677140">
                <a:off x="1818" y="6122"/>
                <a:ext cx="1910" cy="10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7964" name="Oval 28"/>
              <p:cNvSpPr>
                <a:spLocks noChangeArrowheads="1"/>
              </p:cNvSpPr>
              <p:nvPr/>
            </p:nvSpPr>
            <p:spPr bwMode="auto">
              <a:xfrm rot="7385164">
                <a:off x="2686" y="6760"/>
                <a:ext cx="1639" cy="10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7965" name="Oval 29"/>
              <p:cNvSpPr>
                <a:spLocks noChangeArrowheads="1"/>
              </p:cNvSpPr>
              <p:nvPr/>
            </p:nvSpPr>
            <p:spPr bwMode="auto">
              <a:xfrm rot="-9230236">
                <a:off x="1985" y="5244"/>
                <a:ext cx="1888" cy="108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7966" name="Oval 30"/>
              <p:cNvSpPr>
                <a:spLocks noChangeArrowheads="1"/>
              </p:cNvSpPr>
              <p:nvPr/>
            </p:nvSpPr>
            <p:spPr bwMode="auto">
              <a:xfrm rot="-5641218">
                <a:off x="3085" y="4670"/>
                <a:ext cx="1491" cy="1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7967" name="Oval 31"/>
              <p:cNvSpPr>
                <a:spLocks noChangeArrowheads="1"/>
              </p:cNvSpPr>
              <p:nvPr/>
            </p:nvSpPr>
            <p:spPr bwMode="auto">
              <a:xfrm rot="-3288875">
                <a:off x="4131" y="4856"/>
                <a:ext cx="1570" cy="111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7968" name="Oval 32"/>
              <p:cNvSpPr>
                <a:spLocks noChangeArrowheads="1"/>
              </p:cNvSpPr>
              <p:nvPr/>
            </p:nvSpPr>
            <p:spPr bwMode="auto">
              <a:xfrm rot="-531525">
                <a:off x="4479" y="5590"/>
                <a:ext cx="1905" cy="92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7969" name="Oval 33"/>
              <p:cNvSpPr>
                <a:spLocks noChangeArrowheads="1"/>
              </p:cNvSpPr>
              <p:nvPr/>
            </p:nvSpPr>
            <p:spPr bwMode="auto">
              <a:xfrm rot="1307472">
                <a:off x="4279" y="6286"/>
                <a:ext cx="1895" cy="96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37970" name="Oval 34"/>
              <p:cNvSpPr>
                <a:spLocks noChangeArrowheads="1"/>
              </p:cNvSpPr>
              <p:nvPr/>
            </p:nvSpPr>
            <p:spPr bwMode="auto">
              <a:xfrm rot="4405282">
                <a:off x="3800" y="6804"/>
                <a:ext cx="1498" cy="10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pic>
            <p:nvPicPr>
              <p:cNvPr id="37971" name="Picture 35" descr="g030407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474" y="5579"/>
                <a:ext cx="1440" cy="1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7961" name="Picture 36" descr="итпит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4" y="4679"/>
              <a:ext cx="750" cy="1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62" name="Picture 37" descr="20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4" y="2519"/>
              <a:ext cx="1294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905" name="Group 38"/>
          <p:cNvGrpSpPr>
            <a:grpSpLocks/>
          </p:cNvGrpSpPr>
          <p:nvPr/>
        </p:nvGrpSpPr>
        <p:grpSpPr bwMode="auto">
          <a:xfrm>
            <a:off x="571500" y="3286125"/>
            <a:ext cx="1277938" cy="942975"/>
            <a:chOff x="3294" y="1619"/>
            <a:chExt cx="1980" cy="1620"/>
          </a:xfrm>
        </p:grpSpPr>
        <p:grpSp>
          <p:nvGrpSpPr>
            <p:cNvPr id="37952" name="Group 39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37954" name="AutoShape 40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55" name="AutoShape 41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56" name="AutoShape 42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57" name="AutoShape 43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58" name="AutoShape 44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59" name="AutoShape 45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37953" name="Picture 46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906" name="Group 47"/>
          <p:cNvGrpSpPr>
            <a:grpSpLocks/>
          </p:cNvGrpSpPr>
          <p:nvPr/>
        </p:nvGrpSpPr>
        <p:grpSpPr bwMode="auto">
          <a:xfrm>
            <a:off x="1571625" y="2214563"/>
            <a:ext cx="1257300" cy="1028700"/>
            <a:chOff x="3294" y="1619"/>
            <a:chExt cx="1980" cy="1620"/>
          </a:xfrm>
        </p:grpSpPr>
        <p:grpSp>
          <p:nvGrpSpPr>
            <p:cNvPr id="37944" name="Group 48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37946" name="AutoShape 49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47" name="AutoShape 50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48" name="AutoShape 51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49" name="AutoShape 52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50" name="AutoShape 53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51" name="AutoShape 54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37945" name="Picture 55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907" name="Group 56"/>
          <p:cNvGrpSpPr>
            <a:grpSpLocks/>
          </p:cNvGrpSpPr>
          <p:nvPr/>
        </p:nvGrpSpPr>
        <p:grpSpPr bwMode="auto">
          <a:xfrm>
            <a:off x="3286125" y="1857375"/>
            <a:ext cx="1257300" cy="1028700"/>
            <a:chOff x="3294" y="1619"/>
            <a:chExt cx="1980" cy="1620"/>
          </a:xfrm>
        </p:grpSpPr>
        <p:grpSp>
          <p:nvGrpSpPr>
            <p:cNvPr id="37936" name="Group 57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37938" name="AutoShape 58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39" name="AutoShape 59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40" name="AutoShape 60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41" name="AutoShape 61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42" name="AutoShape 62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43" name="AutoShape 63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37937" name="Picture 64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908" name="Group 65"/>
          <p:cNvGrpSpPr>
            <a:grpSpLocks/>
          </p:cNvGrpSpPr>
          <p:nvPr/>
        </p:nvGrpSpPr>
        <p:grpSpPr bwMode="auto">
          <a:xfrm>
            <a:off x="5143500" y="1928813"/>
            <a:ext cx="1257300" cy="1028700"/>
            <a:chOff x="3294" y="1619"/>
            <a:chExt cx="1980" cy="1620"/>
          </a:xfrm>
        </p:grpSpPr>
        <p:grpSp>
          <p:nvGrpSpPr>
            <p:cNvPr id="37928" name="Group 66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37930" name="AutoShape 67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31" name="AutoShape 68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32" name="AutoShape 69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33" name="AutoShape 70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34" name="AutoShape 71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35" name="AutoShape 72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37929" name="Picture 73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909" name="Group 74"/>
          <p:cNvGrpSpPr>
            <a:grpSpLocks/>
          </p:cNvGrpSpPr>
          <p:nvPr/>
        </p:nvGrpSpPr>
        <p:grpSpPr bwMode="auto">
          <a:xfrm>
            <a:off x="6286500" y="3286125"/>
            <a:ext cx="1257300" cy="1028700"/>
            <a:chOff x="3294" y="1619"/>
            <a:chExt cx="1980" cy="1620"/>
          </a:xfrm>
        </p:grpSpPr>
        <p:grpSp>
          <p:nvGrpSpPr>
            <p:cNvPr id="37920" name="Group 75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37922" name="AutoShape 76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23" name="AutoShape 77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24" name="AutoShape 78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25" name="AutoShape 79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26" name="AutoShape 80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27" name="AutoShape 81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37921" name="Picture 82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910" name="Group 74"/>
          <p:cNvGrpSpPr>
            <a:grpSpLocks/>
          </p:cNvGrpSpPr>
          <p:nvPr/>
        </p:nvGrpSpPr>
        <p:grpSpPr bwMode="auto">
          <a:xfrm>
            <a:off x="7164388" y="4868863"/>
            <a:ext cx="1257300" cy="1028700"/>
            <a:chOff x="3294" y="1619"/>
            <a:chExt cx="1980" cy="1620"/>
          </a:xfrm>
        </p:grpSpPr>
        <p:grpSp>
          <p:nvGrpSpPr>
            <p:cNvPr id="37912" name="Group 75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37914" name="AutoShape 76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15" name="AutoShape 77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16" name="AutoShape 78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17" name="AutoShape 79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18" name="AutoShape 80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37919" name="AutoShape 81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37913" name="Picture 82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7911" name="TextBox 43"/>
          <p:cNvSpPr txBox="1">
            <a:spLocks noChangeArrowheads="1"/>
          </p:cNvSpPr>
          <p:nvPr/>
        </p:nvSpPr>
        <p:spPr bwMode="auto">
          <a:xfrm>
            <a:off x="7439025" y="4365625"/>
            <a:ext cx="2246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Морфемика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7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62038"/>
          </a:xfrm>
        </p:spPr>
        <p:txBody>
          <a:bodyPr/>
          <a:lstStyle/>
          <a:p>
            <a:pPr eaLnBrk="1" hangingPunct="1"/>
            <a:r>
              <a:rPr lang="ru-RU" altLang="ru-RU" smtClean="0"/>
              <a:t>КАРТА ПУТЕШЕСТВИЯ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1692275" y="3144838"/>
            <a:ext cx="306388" cy="500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Улыбающееся лицо 22"/>
          <p:cNvSpPr/>
          <p:nvPr/>
        </p:nvSpPr>
        <p:spPr>
          <a:xfrm>
            <a:off x="500063" y="4643438"/>
            <a:ext cx="500062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 flipH="1" flipV="1">
            <a:off x="833438" y="4371975"/>
            <a:ext cx="563562" cy="2873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2571750" y="2000250"/>
            <a:ext cx="928688" cy="428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071938" y="2000250"/>
            <a:ext cx="1285875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857875" y="2714625"/>
            <a:ext cx="785813" cy="64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393" name="TextBox 42"/>
          <p:cNvSpPr txBox="1">
            <a:spLocks noChangeArrowheads="1"/>
          </p:cNvSpPr>
          <p:nvPr/>
        </p:nvSpPr>
        <p:spPr bwMode="auto">
          <a:xfrm>
            <a:off x="5592663" y="1270501"/>
            <a:ext cx="1571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 smtClean="0"/>
              <a:t>Полуостров</a:t>
            </a:r>
          </a:p>
          <a:p>
            <a:r>
              <a:rPr lang="ru-RU" altLang="ru-RU" dirty="0" smtClean="0"/>
              <a:t>Фонетика</a:t>
            </a:r>
            <a:endParaRPr lang="ru-RU" altLang="ru-RU" dirty="0"/>
          </a:p>
        </p:txBody>
      </p:sp>
      <p:sp>
        <p:nvSpPr>
          <p:cNvPr id="16394" name="TextBox 43"/>
          <p:cNvSpPr txBox="1">
            <a:spLocks noChangeArrowheads="1"/>
          </p:cNvSpPr>
          <p:nvPr/>
        </p:nvSpPr>
        <p:spPr bwMode="auto">
          <a:xfrm>
            <a:off x="6574160" y="2566645"/>
            <a:ext cx="22463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 smtClean="0"/>
              <a:t>Лес</a:t>
            </a:r>
          </a:p>
          <a:p>
            <a:r>
              <a:rPr lang="ru-RU" altLang="ru-RU" dirty="0" smtClean="0"/>
              <a:t>Орфография</a:t>
            </a:r>
            <a:endParaRPr lang="ru-RU" altLang="ru-RU" dirty="0"/>
          </a:p>
        </p:txBody>
      </p:sp>
      <p:sp>
        <p:nvSpPr>
          <p:cNvPr id="16395" name="TextBox 45"/>
          <p:cNvSpPr txBox="1">
            <a:spLocks noChangeArrowheads="1"/>
          </p:cNvSpPr>
          <p:nvPr/>
        </p:nvSpPr>
        <p:spPr bwMode="auto">
          <a:xfrm>
            <a:off x="263525" y="2638653"/>
            <a:ext cx="15001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 smtClean="0"/>
              <a:t>Остров</a:t>
            </a:r>
          </a:p>
          <a:p>
            <a:r>
              <a:rPr lang="ru-RU" altLang="ru-RU" dirty="0" smtClean="0"/>
              <a:t>Лексика</a:t>
            </a:r>
            <a:endParaRPr lang="ru-RU" altLang="ru-RU" dirty="0"/>
          </a:p>
        </p:txBody>
      </p:sp>
      <p:sp>
        <p:nvSpPr>
          <p:cNvPr id="16396" name="TextBox 46"/>
          <p:cNvSpPr txBox="1">
            <a:spLocks noChangeArrowheads="1"/>
          </p:cNvSpPr>
          <p:nvPr/>
        </p:nvSpPr>
        <p:spPr bwMode="auto">
          <a:xfrm>
            <a:off x="0" y="5013325"/>
            <a:ext cx="1333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Разминка</a:t>
            </a:r>
          </a:p>
        </p:txBody>
      </p:sp>
      <p:sp>
        <p:nvSpPr>
          <p:cNvPr id="16397" name="TextBox 48"/>
          <p:cNvSpPr txBox="1">
            <a:spLocks noChangeArrowheads="1"/>
          </p:cNvSpPr>
          <p:nvPr/>
        </p:nvSpPr>
        <p:spPr bwMode="auto">
          <a:xfrm>
            <a:off x="769938" y="1556792"/>
            <a:ext cx="18573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 smtClean="0"/>
              <a:t>Море</a:t>
            </a:r>
          </a:p>
          <a:p>
            <a:r>
              <a:rPr lang="ru-RU" altLang="ru-RU" dirty="0" smtClean="0"/>
              <a:t>Морфология</a:t>
            </a:r>
            <a:endParaRPr lang="ru-RU" altLang="ru-RU" dirty="0"/>
          </a:p>
        </p:txBody>
      </p:sp>
      <p:sp>
        <p:nvSpPr>
          <p:cNvPr id="16398" name="TextBox 49"/>
          <p:cNvSpPr txBox="1">
            <a:spLocks noChangeArrowheads="1"/>
          </p:cNvSpPr>
          <p:nvPr/>
        </p:nvSpPr>
        <p:spPr bwMode="auto">
          <a:xfrm>
            <a:off x="3132138" y="1196752"/>
            <a:ext cx="1571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 smtClean="0"/>
              <a:t>Залив</a:t>
            </a:r>
          </a:p>
          <a:p>
            <a:r>
              <a:rPr lang="ru-RU" altLang="ru-RU" dirty="0" smtClean="0"/>
              <a:t>Синтаксис</a:t>
            </a:r>
            <a:endParaRPr lang="ru-RU" altLang="ru-RU" dirty="0"/>
          </a:p>
        </p:txBody>
      </p:sp>
      <p:grpSp>
        <p:nvGrpSpPr>
          <p:cNvPr id="16399" name="Group 25"/>
          <p:cNvGrpSpPr>
            <a:grpSpLocks/>
          </p:cNvGrpSpPr>
          <p:nvPr/>
        </p:nvGrpSpPr>
        <p:grpSpPr bwMode="auto">
          <a:xfrm>
            <a:off x="2000250" y="3571875"/>
            <a:ext cx="4857750" cy="2928938"/>
            <a:chOff x="954" y="2519"/>
            <a:chExt cx="6510" cy="3573"/>
          </a:xfrm>
        </p:grpSpPr>
        <p:grpSp>
          <p:nvGrpSpPr>
            <p:cNvPr id="16456" name="Group 26"/>
            <p:cNvGrpSpPr>
              <a:grpSpLocks/>
            </p:cNvGrpSpPr>
            <p:nvPr/>
          </p:nvGrpSpPr>
          <p:grpSpPr bwMode="auto">
            <a:xfrm>
              <a:off x="2034" y="2738"/>
              <a:ext cx="4566" cy="3354"/>
              <a:chOff x="1818" y="4499"/>
              <a:chExt cx="4566" cy="3600"/>
            </a:xfrm>
          </p:grpSpPr>
          <p:sp>
            <p:nvSpPr>
              <p:cNvPr id="16459" name="Oval 27"/>
              <p:cNvSpPr>
                <a:spLocks noChangeArrowheads="1"/>
              </p:cNvSpPr>
              <p:nvPr/>
            </p:nvSpPr>
            <p:spPr bwMode="auto">
              <a:xfrm rot="9677140">
                <a:off x="1818" y="6122"/>
                <a:ext cx="1910" cy="10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16460" name="Oval 28"/>
              <p:cNvSpPr>
                <a:spLocks noChangeArrowheads="1"/>
              </p:cNvSpPr>
              <p:nvPr/>
            </p:nvSpPr>
            <p:spPr bwMode="auto">
              <a:xfrm rot="7385164">
                <a:off x="2686" y="6760"/>
                <a:ext cx="1639" cy="10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16461" name="Oval 29"/>
              <p:cNvSpPr>
                <a:spLocks noChangeArrowheads="1"/>
              </p:cNvSpPr>
              <p:nvPr/>
            </p:nvSpPr>
            <p:spPr bwMode="auto">
              <a:xfrm rot="-9230236">
                <a:off x="1985" y="5244"/>
                <a:ext cx="1888" cy="108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16462" name="Oval 30"/>
              <p:cNvSpPr>
                <a:spLocks noChangeArrowheads="1"/>
              </p:cNvSpPr>
              <p:nvPr/>
            </p:nvSpPr>
            <p:spPr bwMode="auto">
              <a:xfrm rot="-5641218">
                <a:off x="3085" y="4670"/>
                <a:ext cx="1491" cy="1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16463" name="Oval 31"/>
              <p:cNvSpPr>
                <a:spLocks noChangeArrowheads="1"/>
              </p:cNvSpPr>
              <p:nvPr/>
            </p:nvSpPr>
            <p:spPr bwMode="auto">
              <a:xfrm rot="-3288875">
                <a:off x="4131" y="4856"/>
                <a:ext cx="1570" cy="111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16464" name="Oval 32"/>
              <p:cNvSpPr>
                <a:spLocks noChangeArrowheads="1"/>
              </p:cNvSpPr>
              <p:nvPr/>
            </p:nvSpPr>
            <p:spPr bwMode="auto">
              <a:xfrm rot="-531525">
                <a:off x="4479" y="5590"/>
                <a:ext cx="1905" cy="92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16465" name="Oval 33"/>
              <p:cNvSpPr>
                <a:spLocks noChangeArrowheads="1"/>
              </p:cNvSpPr>
              <p:nvPr/>
            </p:nvSpPr>
            <p:spPr bwMode="auto">
              <a:xfrm rot="1307472">
                <a:off x="4279" y="6286"/>
                <a:ext cx="1895" cy="96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16466" name="Oval 34"/>
              <p:cNvSpPr>
                <a:spLocks noChangeArrowheads="1"/>
              </p:cNvSpPr>
              <p:nvPr/>
            </p:nvSpPr>
            <p:spPr bwMode="auto">
              <a:xfrm rot="4405282">
                <a:off x="3800" y="6804"/>
                <a:ext cx="1498" cy="10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pic>
            <p:nvPicPr>
              <p:cNvPr id="16467" name="Picture 35" descr="g030407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474" y="5579"/>
                <a:ext cx="1440" cy="1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6457" name="Picture 36" descr="итпит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4" y="4679"/>
              <a:ext cx="750" cy="1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58" name="Picture 37" descr="20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4" y="2519"/>
              <a:ext cx="1294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400" name="Group 38"/>
          <p:cNvGrpSpPr>
            <a:grpSpLocks/>
          </p:cNvGrpSpPr>
          <p:nvPr/>
        </p:nvGrpSpPr>
        <p:grpSpPr bwMode="auto">
          <a:xfrm>
            <a:off x="571500" y="3286125"/>
            <a:ext cx="1277938" cy="942975"/>
            <a:chOff x="3294" y="1619"/>
            <a:chExt cx="1980" cy="1620"/>
          </a:xfrm>
        </p:grpSpPr>
        <p:grpSp>
          <p:nvGrpSpPr>
            <p:cNvPr id="16448" name="Group 39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16450" name="AutoShape 40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51" name="AutoShape 41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52" name="AutoShape 42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53" name="AutoShape 43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54" name="AutoShape 44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55" name="AutoShape 45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16449" name="Picture 46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401" name="Group 47"/>
          <p:cNvGrpSpPr>
            <a:grpSpLocks/>
          </p:cNvGrpSpPr>
          <p:nvPr/>
        </p:nvGrpSpPr>
        <p:grpSpPr bwMode="auto">
          <a:xfrm>
            <a:off x="1571625" y="2214563"/>
            <a:ext cx="1257300" cy="1028700"/>
            <a:chOff x="3294" y="1619"/>
            <a:chExt cx="1980" cy="1620"/>
          </a:xfrm>
        </p:grpSpPr>
        <p:grpSp>
          <p:nvGrpSpPr>
            <p:cNvPr id="16440" name="Group 48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16442" name="AutoShape 49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43" name="AutoShape 50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44" name="AutoShape 51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45" name="AutoShape 52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46" name="AutoShape 53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47" name="AutoShape 54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16441" name="Picture 55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402" name="Group 56"/>
          <p:cNvGrpSpPr>
            <a:grpSpLocks/>
          </p:cNvGrpSpPr>
          <p:nvPr/>
        </p:nvGrpSpPr>
        <p:grpSpPr bwMode="auto">
          <a:xfrm>
            <a:off x="3286125" y="1857375"/>
            <a:ext cx="1257300" cy="1028700"/>
            <a:chOff x="3294" y="1619"/>
            <a:chExt cx="1980" cy="1620"/>
          </a:xfrm>
        </p:grpSpPr>
        <p:grpSp>
          <p:nvGrpSpPr>
            <p:cNvPr id="16432" name="Group 57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16434" name="AutoShape 58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35" name="AutoShape 59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36" name="AutoShape 60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37" name="AutoShape 61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38" name="AutoShape 62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39" name="AutoShape 63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16433" name="Picture 64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403" name="Group 65"/>
          <p:cNvGrpSpPr>
            <a:grpSpLocks/>
          </p:cNvGrpSpPr>
          <p:nvPr/>
        </p:nvGrpSpPr>
        <p:grpSpPr bwMode="auto">
          <a:xfrm>
            <a:off x="5143500" y="1928813"/>
            <a:ext cx="1257300" cy="1028700"/>
            <a:chOff x="3294" y="1619"/>
            <a:chExt cx="1980" cy="1620"/>
          </a:xfrm>
        </p:grpSpPr>
        <p:grpSp>
          <p:nvGrpSpPr>
            <p:cNvPr id="16424" name="Group 66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16426" name="AutoShape 67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27" name="AutoShape 68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28" name="AutoShape 69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29" name="AutoShape 70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30" name="AutoShape 71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31" name="AutoShape 72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16425" name="Picture 73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404" name="Group 74"/>
          <p:cNvGrpSpPr>
            <a:grpSpLocks/>
          </p:cNvGrpSpPr>
          <p:nvPr/>
        </p:nvGrpSpPr>
        <p:grpSpPr bwMode="auto">
          <a:xfrm>
            <a:off x="6286500" y="3286125"/>
            <a:ext cx="1257300" cy="1028700"/>
            <a:chOff x="3294" y="1619"/>
            <a:chExt cx="1980" cy="1620"/>
          </a:xfrm>
        </p:grpSpPr>
        <p:grpSp>
          <p:nvGrpSpPr>
            <p:cNvPr id="16416" name="Group 75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16418" name="AutoShape 76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19" name="AutoShape 77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20" name="AutoShape 78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21" name="AutoShape 79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22" name="AutoShape 80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23" name="AutoShape 81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16417" name="Picture 82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73" name="Прямая со стрелкой 72"/>
          <p:cNvCxnSpPr>
            <a:endCxn id="16412" idx="1"/>
          </p:cNvCxnSpPr>
          <p:nvPr/>
        </p:nvCxnSpPr>
        <p:spPr>
          <a:xfrm>
            <a:off x="7246938" y="4237038"/>
            <a:ext cx="373062" cy="658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6406" name="Group 74"/>
          <p:cNvGrpSpPr>
            <a:grpSpLocks/>
          </p:cNvGrpSpPr>
          <p:nvPr/>
        </p:nvGrpSpPr>
        <p:grpSpPr bwMode="auto">
          <a:xfrm>
            <a:off x="7164388" y="4868863"/>
            <a:ext cx="1257300" cy="1028700"/>
            <a:chOff x="3294" y="1619"/>
            <a:chExt cx="1980" cy="1620"/>
          </a:xfrm>
        </p:grpSpPr>
        <p:grpSp>
          <p:nvGrpSpPr>
            <p:cNvPr id="16408" name="Group 75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16410" name="AutoShape 76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11" name="AutoShape 77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12" name="AutoShape 78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13" name="AutoShape 79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14" name="AutoShape 80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6415" name="AutoShape 81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16409" name="Picture 82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407" name="TextBox 43"/>
          <p:cNvSpPr txBox="1">
            <a:spLocks noChangeArrowheads="1"/>
          </p:cNvSpPr>
          <p:nvPr/>
        </p:nvSpPr>
        <p:spPr bwMode="auto">
          <a:xfrm>
            <a:off x="7439025" y="4006805"/>
            <a:ext cx="22463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 smtClean="0"/>
              <a:t>Горы </a:t>
            </a:r>
          </a:p>
          <a:p>
            <a:r>
              <a:rPr lang="ru-RU" altLang="ru-RU" dirty="0" err="1" smtClean="0"/>
              <a:t>Морфемики</a:t>
            </a:r>
            <a:endParaRPr lang="ru-RU" alt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00013"/>
            <a:ext cx="6870700" cy="3848101"/>
          </a:xfrm>
        </p:spPr>
        <p:txBody>
          <a:bodyPr/>
          <a:lstStyle/>
          <a:p>
            <a:pPr eaLnBrk="1" hangingPunct="1"/>
            <a:r>
              <a:rPr lang="ru-RU" altLang="ru-RU" sz="4800" smtClean="0"/>
              <a:t>Спасибо за внимание!</a:t>
            </a:r>
            <a:br>
              <a:rPr lang="ru-RU" altLang="ru-RU" sz="4800" smtClean="0"/>
            </a:br>
            <a:r>
              <a:rPr lang="ru-RU" altLang="ru-RU" sz="4800" smtClean="0"/>
              <a:t>Желаем дальнейших успехов !</a:t>
            </a:r>
          </a:p>
        </p:txBody>
      </p:sp>
      <p:pic>
        <p:nvPicPr>
          <p:cNvPr id="38915" name="Picture 8" descr="умник 1 без тени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</a:blip>
          <a:srcRect b="10625"/>
          <a:stretch>
            <a:fillRect/>
          </a:stretch>
        </p:blipFill>
        <p:spPr bwMode="auto">
          <a:xfrm>
            <a:off x="3500438" y="4071938"/>
            <a:ext cx="2252662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00025"/>
            <a:ext cx="6870700" cy="7810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Станция «Лексика»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-36513" y="1052513"/>
            <a:ext cx="8208963" cy="3657600"/>
          </a:xfrm>
        </p:spPr>
        <p:txBody>
          <a:bodyPr/>
          <a:lstStyle/>
          <a:p>
            <a:pPr marL="457200" indent="-457200" algn="just" eaLnBrk="1" hangingPunct="1">
              <a:buFontTx/>
              <a:buNone/>
            </a:pPr>
            <a:r>
              <a:rPr lang="ru-RU" sz="2400" smtClean="0"/>
              <a:t>		В предложенном тексте вам надо выбрать из пар слов, записанных в скобках правильное, а лишнее зачеркнуть.</a:t>
            </a:r>
          </a:p>
          <a:p>
            <a:pPr marL="457200" indent="-457200" algn="just" eaLnBrk="1" hangingPunct="1">
              <a:buFontTx/>
              <a:buNone/>
            </a:pPr>
            <a:endParaRPr lang="ru-RU" altLang="ru-RU" sz="2400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0" y="4071938"/>
            <a:ext cx="1712913" cy="22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00025"/>
            <a:ext cx="6870700" cy="7810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Проверка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7696200" cy="3657600"/>
          </a:xfrm>
        </p:spPr>
        <p:txBody>
          <a:bodyPr/>
          <a:lstStyle/>
          <a:p>
            <a:pPr>
              <a:buFontTx/>
              <a:buNone/>
            </a:pPr>
            <a:r>
              <a:rPr lang="ru-RU" sz="2100" dirty="0" smtClean="0"/>
              <a:t>     Летом я отдыхаю в деревне у бабушки. Однажды местный (</a:t>
            </a:r>
            <a:r>
              <a:rPr lang="ru-RU" sz="2100" strike="sngStrike" dirty="0" smtClean="0"/>
              <a:t>сторожил</a:t>
            </a:r>
            <a:r>
              <a:rPr lang="ru-RU" sz="2100" dirty="0" smtClean="0"/>
              <a:t> / </a:t>
            </a:r>
            <a:r>
              <a:rPr lang="ru-RU" sz="2100" u="sng" dirty="0" smtClean="0"/>
              <a:t>старожил</a:t>
            </a:r>
            <a:r>
              <a:rPr lang="ru-RU" sz="2100" dirty="0" smtClean="0"/>
              <a:t>) дед Кузьма повёл нас на дальнюю (</a:t>
            </a:r>
            <a:r>
              <a:rPr lang="ru-RU" sz="2100" strike="sngStrike" dirty="0" smtClean="0"/>
              <a:t>ветреную </a:t>
            </a:r>
            <a:r>
              <a:rPr lang="ru-RU" sz="2100" dirty="0" smtClean="0"/>
              <a:t>/ </a:t>
            </a:r>
            <a:r>
              <a:rPr lang="ru-RU" sz="2100" u="sng" dirty="0" smtClean="0"/>
              <a:t>ветряную</a:t>
            </a:r>
            <a:r>
              <a:rPr lang="ru-RU" sz="2100" dirty="0" smtClean="0"/>
              <a:t>) мельницу. Мы  (</a:t>
            </a:r>
            <a:r>
              <a:rPr lang="ru-RU" sz="2100" u="sng" dirty="0" smtClean="0"/>
              <a:t>шествовали</a:t>
            </a:r>
            <a:r>
              <a:rPr lang="ru-RU" sz="2100" dirty="0" smtClean="0"/>
              <a:t> / </a:t>
            </a:r>
            <a:r>
              <a:rPr lang="ru-RU" sz="2100" strike="sngStrike" dirty="0" smtClean="0"/>
              <a:t>шефствовали</a:t>
            </a:r>
            <a:r>
              <a:rPr lang="ru-RU" sz="2100" dirty="0" smtClean="0"/>
              <a:t>) за ним гуськом, так как тропинка была узкой. Путь оказался долгим, поэтому мы решили сделать привал. Внук деда Кузьмы (</a:t>
            </a:r>
            <a:r>
              <a:rPr lang="ru-RU" sz="2100" strike="sngStrike" dirty="0" smtClean="0"/>
              <a:t>преступил</a:t>
            </a:r>
            <a:r>
              <a:rPr lang="ru-RU" sz="2100" dirty="0" smtClean="0"/>
              <a:t> / </a:t>
            </a:r>
            <a:r>
              <a:rPr lang="ru-RU" sz="2100" u="sng" dirty="0" smtClean="0"/>
              <a:t>приступил</a:t>
            </a:r>
            <a:r>
              <a:rPr lang="ru-RU" sz="2100" dirty="0" smtClean="0"/>
              <a:t>) к разжиганию костра, но не учел силу ветра и (</a:t>
            </a:r>
            <a:r>
              <a:rPr lang="ru-RU" sz="2100" u="sng" dirty="0" smtClean="0"/>
              <a:t>ожёг</a:t>
            </a:r>
            <a:r>
              <a:rPr lang="ru-RU" sz="2100" dirty="0" smtClean="0"/>
              <a:t> / </a:t>
            </a:r>
            <a:r>
              <a:rPr lang="ru-RU" sz="2100" strike="sngStrike" dirty="0" smtClean="0"/>
              <a:t>ожог</a:t>
            </a:r>
            <a:r>
              <a:rPr lang="ru-RU" sz="2100" dirty="0" smtClean="0"/>
              <a:t>) себе руку. Нам пришлось возвращаться (</a:t>
            </a:r>
            <a:r>
              <a:rPr lang="ru-RU" sz="2100" strike="sngStrike" dirty="0" smtClean="0"/>
              <a:t>на зад </a:t>
            </a:r>
            <a:r>
              <a:rPr lang="ru-RU" sz="2100" dirty="0" smtClean="0"/>
              <a:t>/ </a:t>
            </a:r>
            <a:r>
              <a:rPr lang="ru-RU" sz="2100" u="sng" dirty="0" smtClean="0"/>
              <a:t>назад</a:t>
            </a:r>
            <a:r>
              <a:rPr lang="ru-RU" sz="2100" dirty="0" smtClean="0"/>
              <a:t>).</a:t>
            </a:r>
          </a:p>
        </p:txBody>
      </p:sp>
      <p:sp>
        <p:nvSpPr>
          <p:cNvPr id="18436" name="Прямоугольник 10"/>
          <p:cNvSpPr>
            <a:spLocks noChangeArrowheads="1"/>
          </p:cNvSpPr>
          <p:nvPr/>
        </p:nvSpPr>
        <p:spPr bwMode="auto">
          <a:xfrm>
            <a:off x="1763713" y="3857625"/>
            <a:ext cx="6840537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100" dirty="0"/>
              <a:t>Следующие несколько дней я активно помогал бабушке по хозяйству: ходил на (</a:t>
            </a:r>
            <a:r>
              <a:rPr lang="ru-RU" sz="2100" strike="sngStrike" dirty="0"/>
              <a:t>прут</a:t>
            </a:r>
            <a:r>
              <a:rPr lang="ru-RU" sz="2100" dirty="0"/>
              <a:t> / </a:t>
            </a:r>
            <a:r>
              <a:rPr lang="ru-RU" sz="2100" u="sng" dirty="0"/>
              <a:t>пруд</a:t>
            </a:r>
            <a:r>
              <a:rPr lang="ru-RU" sz="2100" dirty="0"/>
              <a:t>) за водой, заполнял (</a:t>
            </a:r>
            <a:r>
              <a:rPr lang="ru-RU" sz="2100" u="sng" dirty="0"/>
              <a:t>бочок</a:t>
            </a:r>
            <a:r>
              <a:rPr lang="ru-RU" sz="2100" dirty="0"/>
              <a:t> / </a:t>
            </a:r>
            <a:r>
              <a:rPr lang="ru-RU" sz="2100" strike="sngStrike" dirty="0"/>
              <a:t>бачок</a:t>
            </a:r>
            <a:r>
              <a:rPr lang="ru-RU" sz="2100" dirty="0"/>
              <a:t>) для поливки и стирки, (</a:t>
            </a:r>
            <a:r>
              <a:rPr lang="ru-RU" sz="2100" strike="sngStrike" dirty="0"/>
              <a:t>разряжал</a:t>
            </a:r>
            <a:r>
              <a:rPr lang="ru-RU" sz="2100" dirty="0"/>
              <a:t> / </a:t>
            </a:r>
            <a:r>
              <a:rPr lang="ru-RU" sz="2100" u="sng" dirty="0"/>
              <a:t>разрежал</a:t>
            </a:r>
            <a:r>
              <a:rPr lang="ru-RU" sz="2100" dirty="0"/>
              <a:t>) огуречную рассаду и (</a:t>
            </a:r>
            <a:r>
              <a:rPr lang="ru-RU" sz="2100" strike="sngStrike" dirty="0"/>
              <a:t>луг</a:t>
            </a:r>
            <a:r>
              <a:rPr lang="ru-RU" sz="2100" dirty="0"/>
              <a:t> / </a:t>
            </a:r>
            <a:r>
              <a:rPr lang="ru-RU" sz="2100" u="sng" dirty="0"/>
              <a:t>лук</a:t>
            </a:r>
            <a:r>
              <a:rPr lang="ru-RU" sz="2100" dirty="0"/>
              <a:t>). Так хлопотно, что даже (поседеть / </a:t>
            </a:r>
            <a:r>
              <a:rPr lang="ru-RU" sz="2100" u="sng" dirty="0"/>
              <a:t>посидеть</a:t>
            </a:r>
            <a:r>
              <a:rPr lang="ru-RU" sz="2100" dirty="0"/>
              <a:t>) было некогда. Бабушка меня похвалила, сказала, что крестьянский (</a:t>
            </a:r>
            <a:r>
              <a:rPr lang="ru-RU" sz="2100" u="sng" dirty="0"/>
              <a:t>труд</a:t>
            </a:r>
            <a:r>
              <a:rPr lang="ru-RU" sz="2100" dirty="0"/>
              <a:t> / </a:t>
            </a:r>
            <a:r>
              <a:rPr lang="ru-RU" sz="2100" strike="sngStrike" dirty="0"/>
              <a:t>трут</a:t>
            </a:r>
            <a:r>
              <a:rPr lang="ru-RU" sz="2100" dirty="0"/>
              <a:t>) поможет мне (</a:t>
            </a:r>
            <a:r>
              <a:rPr lang="ru-RU" sz="2100" strike="sngStrike" dirty="0"/>
              <a:t>развеваться</a:t>
            </a:r>
            <a:r>
              <a:rPr lang="ru-RU" sz="2100" dirty="0"/>
              <a:t> / </a:t>
            </a:r>
            <a:r>
              <a:rPr lang="ru-RU" sz="2100" u="sng" dirty="0"/>
              <a:t>развиваться</a:t>
            </a:r>
            <a:r>
              <a:rPr lang="ru-RU" sz="2100" dirty="0"/>
              <a:t>) физически.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7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62038"/>
          </a:xfrm>
        </p:spPr>
        <p:txBody>
          <a:bodyPr/>
          <a:lstStyle/>
          <a:p>
            <a:pPr eaLnBrk="1" hangingPunct="1"/>
            <a:r>
              <a:rPr lang="ru-RU" altLang="ru-RU" smtClean="0"/>
              <a:t>КАРТА ПУТЕШЕСТВИЯ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1692275" y="3144838"/>
            <a:ext cx="306388" cy="500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Улыбающееся лицо 22"/>
          <p:cNvSpPr/>
          <p:nvPr/>
        </p:nvSpPr>
        <p:spPr>
          <a:xfrm>
            <a:off x="500063" y="4643438"/>
            <a:ext cx="500062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 flipH="1" flipV="1">
            <a:off x="833438" y="4371975"/>
            <a:ext cx="563562" cy="2873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2571750" y="2000250"/>
            <a:ext cx="928688" cy="428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071938" y="2000250"/>
            <a:ext cx="1285875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857875" y="2714625"/>
            <a:ext cx="785813" cy="64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465" name="TextBox 42"/>
          <p:cNvSpPr txBox="1">
            <a:spLocks noChangeArrowheads="1"/>
          </p:cNvSpPr>
          <p:nvPr/>
        </p:nvSpPr>
        <p:spPr bwMode="auto">
          <a:xfrm>
            <a:off x="5292725" y="1557338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Фонетика</a:t>
            </a:r>
          </a:p>
        </p:txBody>
      </p:sp>
      <p:sp>
        <p:nvSpPr>
          <p:cNvPr id="19466" name="TextBox 43"/>
          <p:cNvSpPr txBox="1">
            <a:spLocks noChangeArrowheads="1"/>
          </p:cNvSpPr>
          <p:nvPr/>
        </p:nvSpPr>
        <p:spPr bwMode="auto">
          <a:xfrm>
            <a:off x="6516688" y="2781300"/>
            <a:ext cx="22463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Орфография</a:t>
            </a:r>
          </a:p>
        </p:txBody>
      </p:sp>
      <p:sp>
        <p:nvSpPr>
          <p:cNvPr id="19467" name="TextBox 45"/>
          <p:cNvSpPr txBox="1">
            <a:spLocks noChangeArrowheads="1"/>
          </p:cNvSpPr>
          <p:nvPr/>
        </p:nvSpPr>
        <p:spPr bwMode="auto">
          <a:xfrm>
            <a:off x="263525" y="2852738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Лексика</a:t>
            </a:r>
          </a:p>
        </p:txBody>
      </p:sp>
      <p:sp>
        <p:nvSpPr>
          <p:cNvPr id="19468" name="TextBox 46"/>
          <p:cNvSpPr txBox="1">
            <a:spLocks noChangeArrowheads="1"/>
          </p:cNvSpPr>
          <p:nvPr/>
        </p:nvSpPr>
        <p:spPr bwMode="auto">
          <a:xfrm>
            <a:off x="0" y="5013325"/>
            <a:ext cx="1333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Разминка</a:t>
            </a:r>
          </a:p>
        </p:txBody>
      </p:sp>
      <p:sp>
        <p:nvSpPr>
          <p:cNvPr id="19469" name="TextBox 48"/>
          <p:cNvSpPr txBox="1">
            <a:spLocks noChangeArrowheads="1"/>
          </p:cNvSpPr>
          <p:nvPr/>
        </p:nvSpPr>
        <p:spPr bwMode="auto">
          <a:xfrm>
            <a:off x="769938" y="177323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Морфология</a:t>
            </a:r>
          </a:p>
        </p:txBody>
      </p:sp>
      <p:sp>
        <p:nvSpPr>
          <p:cNvPr id="19470" name="TextBox 49"/>
          <p:cNvSpPr txBox="1">
            <a:spLocks noChangeArrowheads="1"/>
          </p:cNvSpPr>
          <p:nvPr/>
        </p:nvSpPr>
        <p:spPr bwMode="auto">
          <a:xfrm>
            <a:off x="3132138" y="1403350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Синтаксис</a:t>
            </a:r>
          </a:p>
        </p:txBody>
      </p:sp>
      <p:grpSp>
        <p:nvGrpSpPr>
          <p:cNvPr id="19471" name="Group 25"/>
          <p:cNvGrpSpPr>
            <a:grpSpLocks/>
          </p:cNvGrpSpPr>
          <p:nvPr/>
        </p:nvGrpSpPr>
        <p:grpSpPr bwMode="auto">
          <a:xfrm>
            <a:off x="2000250" y="3571875"/>
            <a:ext cx="4857750" cy="2928938"/>
            <a:chOff x="954" y="2519"/>
            <a:chExt cx="6510" cy="3573"/>
          </a:xfrm>
        </p:grpSpPr>
        <p:grpSp>
          <p:nvGrpSpPr>
            <p:cNvPr id="19528" name="Group 26"/>
            <p:cNvGrpSpPr>
              <a:grpSpLocks/>
            </p:cNvGrpSpPr>
            <p:nvPr/>
          </p:nvGrpSpPr>
          <p:grpSpPr bwMode="auto">
            <a:xfrm>
              <a:off x="2034" y="2738"/>
              <a:ext cx="4566" cy="3354"/>
              <a:chOff x="1818" y="4499"/>
              <a:chExt cx="4566" cy="3600"/>
            </a:xfrm>
          </p:grpSpPr>
          <p:sp>
            <p:nvSpPr>
              <p:cNvPr id="19531" name="Oval 27"/>
              <p:cNvSpPr>
                <a:spLocks noChangeArrowheads="1"/>
              </p:cNvSpPr>
              <p:nvPr/>
            </p:nvSpPr>
            <p:spPr bwMode="auto">
              <a:xfrm rot="9677140">
                <a:off x="1818" y="6122"/>
                <a:ext cx="1910" cy="10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19532" name="Oval 28"/>
              <p:cNvSpPr>
                <a:spLocks noChangeArrowheads="1"/>
              </p:cNvSpPr>
              <p:nvPr/>
            </p:nvSpPr>
            <p:spPr bwMode="auto">
              <a:xfrm rot="7385164">
                <a:off x="2686" y="6760"/>
                <a:ext cx="1639" cy="10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19533" name="Oval 29"/>
              <p:cNvSpPr>
                <a:spLocks noChangeArrowheads="1"/>
              </p:cNvSpPr>
              <p:nvPr/>
            </p:nvSpPr>
            <p:spPr bwMode="auto">
              <a:xfrm rot="-9230236">
                <a:off x="1985" y="5244"/>
                <a:ext cx="1888" cy="108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19534" name="Oval 30"/>
              <p:cNvSpPr>
                <a:spLocks noChangeArrowheads="1"/>
              </p:cNvSpPr>
              <p:nvPr/>
            </p:nvSpPr>
            <p:spPr bwMode="auto">
              <a:xfrm rot="-5641218">
                <a:off x="3085" y="4670"/>
                <a:ext cx="1491" cy="1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19535" name="Oval 31"/>
              <p:cNvSpPr>
                <a:spLocks noChangeArrowheads="1"/>
              </p:cNvSpPr>
              <p:nvPr/>
            </p:nvSpPr>
            <p:spPr bwMode="auto">
              <a:xfrm rot="-3288875">
                <a:off x="4131" y="4856"/>
                <a:ext cx="1570" cy="111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19536" name="Oval 32"/>
              <p:cNvSpPr>
                <a:spLocks noChangeArrowheads="1"/>
              </p:cNvSpPr>
              <p:nvPr/>
            </p:nvSpPr>
            <p:spPr bwMode="auto">
              <a:xfrm rot="-531525">
                <a:off x="4479" y="5590"/>
                <a:ext cx="1905" cy="92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19537" name="Oval 33"/>
              <p:cNvSpPr>
                <a:spLocks noChangeArrowheads="1"/>
              </p:cNvSpPr>
              <p:nvPr/>
            </p:nvSpPr>
            <p:spPr bwMode="auto">
              <a:xfrm rot="1307472">
                <a:off x="4279" y="6286"/>
                <a:ext cx="1895" cy="96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19538" name="Oval 34"/>
              <p:cNvSpPr>
                <a:spLocks noChangeArrowheads="1"/>
              </p:cNvSpPr>
              <p:nvPr/>
            </p:nvSpPr>
            <p:spPr bwMode="auto">
              <a:xfrm rot="4405282">
                <a:off x="3800" y="6804"/>
                <a:ext cx="1498" cy="10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pic>
            <p:nvPicPr>
              <p:cNvPr id="19539" name="Picture 35" descr="g030407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474" y="5579"/>
                <a:ext cx="1440" cy="1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9529" name="Picture 36" descr="итпит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4" y="4679"/>
              <a:ext cx="750" cy="1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530" name="Picture 37" descr="20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4" y="2519"/>
              <a:ext cx="1294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472" name="Group 38"/>
          <p:cNvGrpSpPr>
            <a:grpSpLocks/>
          </p:cNvGrpSpPr>
          <p:nvPr/>
        </p:nvGrpSpPr>
        <p:grpSpPr bwMode="auto">
          <a:xfrm>
            <a:off x="571500" y="3286125"/>
            <a:ext cx="1277938" cy="942975"/>
            <a:chOff x="3294" y="1619"/>
            <a:chExt cx="1980" cy="1620"/>
          </a:xfrm>
        </p:grpSpPr>
        <p:grpSp>
          <p:nvGrpSpPr>
            <p:cNvPr id="19520" name="Group 39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19522" name="AutoShape 40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523" name="AutoShape 41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524" name="AutoShape 42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525" name="AutoShape 43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526" name="AutoShape 44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527" name="AutoShape 45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19521" name="Picture 46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473" name="Group 47"/>
          <p:cNvGrpSpPr>
            <a:grpSpLocks/>
          </p:cNvGrpSpPr>
          <p:nvPr/>
        </p:nvGrpSpPr>
        <p:grpSpPr bwMode="auto">
          <a:xfrm>
            <a:off x="1571625" y="2214563"/>
            <a:ext cx="1257300" cy="1028700"/>
            <a:chOff x="3294" y="1619"/>
            <a:chExt cx="1980" cy="1620"/>
          </a:xfrm>
        </p:grpSpPr>
        <p:grpSp>
          <p:nvGrpSpPr>
            <p:cNvPr id="19512" name="Group 48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19514" name="AutoShape 49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515" name="AutoShape 50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516" name="AutoShape 51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517" name="AutoShape 52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518" name="AutoShape 53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519" name="AutoShape 54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19513" name="Picture 55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474" name="Group 56"/>
          <p:cNvGrpSpPr>
            <a:grpSpLocks/>
          </p:cNvGrpSpPr>
          <p:nvPr/>
        </p:nvGrpSpPr>
        <p:grpSpPr bwMode="auto">
          <a:xfrm>
            <a:off x="3286125" y="1857375"/>
            <a:ext cx="1257300" cy="1028700"/>
            <a:chOff x="3294" y="1619"/>
            <a:chExt cx="1980" cy="1620"/>
          </a:xfrm>
        </p:grpSpPr>
        <p:grpSp>
          <p:nvGrpSpPr>
            <p:cNvPr id="19504" name="Group 57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19506" name="AutoShape 58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507" name="AutoShape 59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508" name="AutoShape 60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509" name="AutoShape 61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510" name="AutoShape 62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511" name="AutoShape 63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19505" name="Picture 64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475" name="Group 65"/>
          <p:cNvGrpSpPr>
            <a:grpSpLocks/>
          </p:cNvGrpSpPr>
          <p:nvPr/>
        </p:nvGrpSpPr>
        <p:grpSpPr bwMode="auto">
          <a:xfrm>
            <a:off x="5143500" y="1928813"/>
            <a:ext cx="1257300" cy="1028700"/>
            <a:chOff x="3294" y="1619"/>
            <a:chExt cx="1980" cy="1620"/>
          </a:xfrm>
        </p:grpSpPr>
        <p:grpSp>
          <p:nvGrpSpPr>
            <p:cNvPr id="19496" name="Group 66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19498" name="AutoShape 67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499" name="AutoShape 68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500" name="AutoShape 69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501" name="AutoShape 70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502" name="AutoShape 71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503" name="AutoShape 72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19497" name="Picture 73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476" name="Group 74"/>
          <p:cNvGrpSpPr>
            <a:grpSpLocks/>
          </p:cNvGrpSpPr>
          <p:nvPr/>
        </p:nvGrpSpPr>
        <p:grpSpPr bwMode="auto">
          <a:xfrm>
            <a:off x="6286500" y="3286125"/>
            <a:ext cx="1257300" cy="1028700"/>
            <a:chOff x="3294" y="1619"/>
            <a:chExt cx="1980" cy="1620"/>
          </a:xfrm>
        </p:grpSpPr>
        <p:grpSp>
          <p:nvGrpSpPr>
            <p:cNvPr id="19488" name="Group 75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19490" name="AutoShape 76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491" name="AutoShape 77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492" name="AutoShape 78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493" name="AutoShape 79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494" name="AutoShape 80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495" name="AutoShape 81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19489" name="Picture 82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73" name="Прямая со стрелкой 72"/>
          <p:cNvCxnSpPr>
            <a:endCxn id="19484" idx="1"/>
          </p:cNvCxnSpPr>
          <p:nvPr/>
        </p:nvCxnSpPr>
        <p:spPr>
          <a:xfrm>
            <a:off x="7246938" y="4237038"/>
            <a:ext cx="373062" cy="658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9478" name="Group 74"/>
          <p:cNvGrpSpPr>
            <a:grpSpLocks/>
          </p:cNvGrpSpPr>
          <p:nvPr/>
        </p:nvGrpSpPr>
        <p:grpSpPr bwMode="auto">
          <a:xfrm>
            <a:off x="7164388" y="4868863"/>
            <a:ext cx="1257300" cy="1028700"/>
            <a:chOff x="3294" y="1619"/>
            <a:chExt cx="1980" cy="1620"/>
          </a:xfrm>
        </p:grpSpPr>
        <p:grpSp>
          <p:nvGrpSpPr>
            <p:cNvPr id="19480" name="Group 75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19482" name="AutoShape 76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483" name="AutoShape 77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484" name="AutoShape 78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485" name="AutoShape 79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486" name="AutoShape 80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9487" name="AutoShape 81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19481" name="Picture 82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79" name="TextBox 43"/>
          <p:cNvSpPr txBox="1">
            <a:spLocks noChangeArrowheads="1"/>
          </p:cNvSpPr>
          <p:nvPr/>
        </p:nvSpPr>
        <p:spPr bwMode="auto">
          <a:xfrm>
            <a:off x="7439025" y="4365625"/>
            <a:ext cx="2246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Морфемика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00025"/>
            <a:ext cx="6870700" cy="7810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Станция «Морфология»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39552"/>
            <a:ext cx="7696200" cy="365760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dirty="0" smtClean="0"/>
              <a:t>Обозначает предмет.</a:t>
            </a:r>
          </a:p>
          <a:p>
            <a:pPr>
              <a:buFontTx/>
              <a:buNone/>
            </a:pPr>
            <a:r>
              <a:rPr lang="ru-RU" sz="2400" dirty="0" smtClean="0"/>
              <a:t>Отвечает на вопросы: «кто?», «что?» .</a:t>
            </a:r>
          </a:p>
          <a:p>
            <a:pPr>
              <a:buFontTx/>
              <a:buNone/>
            </a:pPr>
            <a:endParaRPr lang="ru-RU" sz="2400" dirty="0" smtClean="0"/>
          </a:p>
          <a:p>
            <a:pPr>
              <a:buFontTx/>
              <a:buNone/>
            </a:pPr>
            <a:r>
              <a:rPr lang="ru-RU" sz="2400" dirty="0" smtClean="0"/>
              <a:t> </a:t>
            </a:r>
          </a:p>
          <a:p>
            <a:pPr>
              <a:buFontTx/>
              <a:buNone/>
            </a:pPr>
            <a:r>
              <a:rPr lang="ru-RU" sz="2400" dirty="0" smtClean="0"/>
              <a:t>Обозначает признак предмета.</a:t>
            </a:r>
          </a:p>
          <a:p>
            <a:pPr>
              <a:buFontTx/>
              <a:buNone/>
            </a:pPr>
            <a:r>
              <a:rPr lang="ru-RU" sz="2400" dirty="0" smtClean="0"/>
              <a:t>Отвечает на вопросы: «какой?», «чей?» . </a:t>
            </a:r>
          </a:p>
          <a:p>
            <a:pPr>
              <a:buFontTx/>
              <a:buNone/>
            </a:pPr>
            <a:endParaRPr lang="ru-RU" altLang="ru-RU" sz="2400" dirty="0" smtClean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383162" y="2268612"/>
            <a:ext cx="2789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 dirty="0"/>
              <a:t>(имя существительное)</a:t>
            </a:r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508104" y="4149725"/>
            <a:ext cx="26654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 dirty="0"/>
              <a:t>(имя прилагательное)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00025"/>
            <a:ext cx="6870700" cy="7810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Станция «Морфология»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7696200" cy="365760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dirty="0" smtClean="0"/>
              <a:t>Обозначает действие предмета.</a:t>
            </a:r>
          </a:p>
          <a:p>
            <a:pPr>
              <a:buFontTx/>
              <a:buNone/>
            </a:pPr>
            <a:r>
              <a:rPr lang="ru-RU" sz="2400" dirty="0" smtClean="0"/>
              <a:t>Отвечает на вопросы: «что делать?», </a:t>
            </a:r>
          </a:p>
          <a:p>
            <a:pPr>
              <a:buFontTx/>
              <a:buNone/>
            </a:pPr>
            <a:r>
              <a:rPr lang="ru-RU" sz="2400" dirty="0" smtClean="0"/>
              <a:t>«что сделать?»</a:t>
            </a:r>
          </a:p>
          <a:p>
            <a:pPr>
              <a:buFontTx/>
              <a:buNone/>
            </a:pPr>
            <a:r>
              <a:rPr lang="ru-RU" sz="2400" dirty="0" smtClean="0"/>
              <a:t> </a:t>
            </a:r>
          </a:p>
          <a:p>
            <a:pPr>
              <a:buFontTx/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Не называют предметы, признаки или</a:t>
            </a:r>
          </a:p>
          <a:p>
            <a:pPr>
              <a:buNone/>
            </a:pPr>
            <a:r>
              <a:rPr lang="ru-RU" sz="2400" dirty="0" smtClean="0"/>
              <a:t>количество, а лишь указывают на них. </a:t>
            </a:r>
          </a:p>
          <a:p>
            <a:pPr>
              <a:buNone/>
            </a:pPr>
            <a:r>
              <a:rPr lang="ru-RU" sz="2400" dirty="0" smtClean="0"/>
              <a:t>Отвечает на  вопросы: «кто?», «что?», «какой?»,</a:t>
            </a:r>
          </a:p>
          <a:p>
            <a:pPr>
              <a:buNone/>
            </a:pPr>
            <a:r>
              <a:rPr lang="ru-RU" sz="2400" dirty="0" smtClean="0"/>
              <a:t>«чей?», «как?»,  «где?», «когда?»</a:t>
            </a:r>
            <a:r>
              <a:rPr lang="ru-RU" sz="2400" i="1" dirty="0" smtClean="0"/>
              <a:t> </a:t>
            </a:r>
            <a:endParaRPr lang="ru-RU" altLang="ru-RU" sz="2400" dirty="0" smtClean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219700" y="2411413"/>
            <a:ext cx="1125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/>
              <a:t>(глагол)</a:t>
            </a: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220072" y="5004916"/>
            <a:ext cx="1863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 dirty="0"/>
              <a:t>(местоимение)</a:t>
            </a:r>
            <a:endParaRPr lang="ru-RU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835150" y="5889625"/>
            <a:ext cx="6913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Разгадайте кроссворд, в котором </a:t>
            </a:r>
            <a:r>
              <a:rPr lang="ru-RU" sz="2000" dirty="0" smtClean="0"/>
              <a:t>спрятались местоимения.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00025"/>
            <a:ext cx="6870700" cy="7810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Проверка</a:t>
            </a:r>
          </a:p>
        </p:txBody>
      </p:sp>
      <p:pic>
        <p:nvPicPr>
          <p:cNvPr id="1026" name="Picture 2" descr="C:\Users\LITERATYRA\Desktop\Рисунок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757675"/>
              </a:clrFrom>
              <a:clrTo>
                <a:srgbClr val="75767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917575"/>
            <a:ext cx="4237051" cy="517572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3968" y="1052736"/>
            <a:ext cx="45365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+mn-lt"/>
              </a:rPr>
              <a:t>По вертикали: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+mn-lt"/>
              </a:rPr>
              <a:t>Указательное местоимение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+mn-lt"/>
              </a:rPr>
              <a:t>Местоимение, указывающее на принадлежность.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+mn-lt"/>
              </a:rPr>
              <a:t>Неопределённое местоимение.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+mn-lt"/>
              </a:rPr>
              <a:t>Отрицательное местоимение.</a:t>
            </a:r>
          </a:p>
          <a:p>
            <a:pPr marL="342900" indent="-342900"/>
            <a:r>
              <a:rPr lang="ru-RU" sz="2000" dirty="0" smtClean="0">
                <a:latin typeface="+mn-lt"/>
              </a:rPr>
              <a:t>6. Возвратное местоимение</a:t>
            </a:r>
          </a:p>
          <a:p>
            <a:pPr marL="342900" indent="-342900"/>
            <a:endParaRPr lang="ru-RU" sz="2000" dirty="0" smtClean="0">
              <a:latin typeface="+mn-lt"/>
            </a:endParaRPr>
          </a:p>
          <a:p>
            <a:pPr marL="342900" indent="-342900"/>
            <a:r>
              <a:rPr lang="ru-RU" sz="2000" b="1" dirty="0" smtClean="0">
                <a:latin typeface="+mn-lt"/>
              </a:rPr>
              <a:t>По горизонтали:</a:t>
            </a:r>
          </a:p>
          <a:p>
            <a:pPr marL="342900" indent="-342900"/>
            <a:r>
              <a:rPr lang="ru-RU" sz="2000" dirty="0" smtClean="0">
                <a:latin typeface="+mn-lt"/>
              </a:rPr>
              <a:t>5. Часть речи, которая указывает на предметы, признаки и количества, но не называет их.</a:t>
            </a:r>
          </a:p>
          <a:p>
            <a:pPr marL="342900" indent="-342900"/>
            <a:r>
              <a:rPr lang="ru-RU" sz="2000" dirty="0" smtClean="0">
                <a:latin typeface="+mn-lt"/>
              </a:rPr>
              <a:t>7. Вопросительное местоимение.</a:t>
            </a:r>
          </a:p>
          <a:p>
            <a:pPr marL="342900" indent="-342900"/>
            <a:r>
              <a:rPr lang="ru-RU" sz="2000" dirty="0" smtClean="0">
                <a:latin typeface="+mn-lt"/>
              </a:rPr>
              <a:t>8. Определительное местоимение.</a:t>
            </a:r>
          </a:p>
          <a:p>
            <a:pPr marL="342900" indent="-342900"/>
            <a:endParaRPr lang="ru-RU" sz="200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7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62038"/>
          </a:xfrm>
        </p:spPr>
        <p:txBody>
          <a:bodyPr/>
          <a:lstStyle/>
          <a:p>
            <a:pPr eaLnBrk="1" hangingPunct="1"/>
            <a:r>
              <a:rPr lang="ru-RU" altLang="ru-RU" smtClean="0"/>
              <a:t>КАРТА ПУТЕШЕСТВИЯ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1692275" y="3144838"/>
            <a:ext cx="306388" cy="500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Улыбающееся лицо 22"/>
          <p:cNvSpPr/>
          <p:nvPr/>
        </p:nvSpPr>
        <p:spPr>
          <a:xfrm>
            <a:off x="500063" y="4643438"/>
            <a:ext cx="500062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 flipH="1" flipV="1">
            <a:off x="833438" y="4371975"/>
            <a:ext cx="563562" cy="2873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2571750" y="2000250"/>
            <a:ext cx="928688" cy="428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071938" y="2000250"/>
            <a:ext cx="1285875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857875" y="2714625"/>
            <a:ext cx="785813" cy="64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561" name="TextBox 42"/>
          <p:cNvSpPr txBox="1">
            <a:spLocks noChangeArrowheads="1"/>
          </p:cNvSpPr>
          <p:nvPr/>
        </p:nvSpPr>
        <p:spPr bwMode="auto">
          <a:xfrm>
            <a:off x="5292725" y="1557338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Фонетика</a:t>
            </a:r>
          </a:p>
        </p:txBody>
      </p:sp>
      <p:sp>
        <p:nvSpPr>
          <p:cNvPr id="23562" name="TextBox 43"/>
          <p:cNvSpPr txBox="1">
            <a:spLocks noChangeArrowheads="1"/>
          </p:cNvSpPr>
          <p:nvPr/>
        </p:nvSpPr>
        <p:spPr bwMode="auto">
          <a:xfrm>
            <a:off x="6516688" y="2781300"/>
            <a:ext cx="22463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Орфография</a:t>
            </a:r>
          </a:p>
        </p:txBody>
      </p:sp>
      <p:sp>
        <p:nvSpPr>
          <p:cNvPr id="23563" name="TextBox 45"/>
          <p:cNvSpPr txBox="1">
            <a:spLocks noChangeArrowheads="1"/>
          </p:cNvSpPr>
          <p:nvPr/>
        </p:nvSpPr>
        <p:spPr bwMode="auto">
          <a:xfrm>
            <a:off x="263525" y="2852738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Лексика</a:t>
            </a:r>
          </a:p>
        </p:txBody>
      </p:sp>
      <p:sp>
        <p:nvSpPr>
          <p:cNvPr id="23564" name="TextBox 46"/>
          <p:cNvSpPr txBox="1">
            <a:spLocks noChangeArrowheads="1"/>
          </p:cNvSpPr>
          <p:nvPr/>
        </p:nvSpPr>
        <p:spPr bwMode="auto">
          <a:xfrm>
            <a:off x="0" y="5013325"/>
            <a:ext cx="1333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Разминка</a:t>
            </a:r>
          </a:p>
        </p:txBody>
      </p:sp>
      <p:sp>
        <p:nvSpPr>
          <p:cNvPr id="23565" name="TextBox 48"/>
          <p:cNvSpPr txBox="1">
            <a:spLocks noChangeArrowheads="1"/>
          </p:cNvSpPr>
          <p:nvPr/>
        </p:nvSpPr>
        <p:spPr bwMode="auto">
          <a:xfrm>
            <a:off x="769938" y="177323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Морфология</a:t>
            </a:r>
          </a:p>
        </p:txBody>
      </p:sp>
      <p:sp>
        <p:nvSpPr>
          <p:cNvPr id="23566" name="TextBox 49"/>
          <p:cNvSpPr txBox="1">
            <a:spLocks noChangeArrowheads="1"/>
          </p:cNvSpPr>
          <p:nvPr/>
        </p:nvSpPr>
        <p:spPr bwMode="auto">
          <a:xfrm>
            <a:off x="3132138" y="1403350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Синтаксис</a:t>
            </a:r>
          </a:p>
        </p:txBody>
      </p:sp>
      <p:grpSp>
        <p:nvGrpSpPr>
          <p:cNvPr id="23567" name="Group 25"/>
          <p:cNvGrpSpPr>
            <a:grpSpLocks/>
          </p:cNvGrpSpPr>
          <p:nvPr/>
        </p:nvGrpSpPr>
        <p:grpSpPr bwMode="auto">
          <a:xfrm>
            <a:off x="2000250" y="3571875"/>
            <a:ext cx="4857750" cy="2928938"/>
            <a:chOff x="954" y="2519"/>
            <a:chExt cx="6510" cy="3573"/>
          </a:xfrm>
        </p:grpSpPr>
        <p:grpSp>
          <p:nvGrpSpPr>
            <p:cNvPr id="23624" name="Group 26"/>
            <p:cNvGrpSpPr>
              <a:grpSpLocks/>
            </p:cNvGrpSpPr>
            <p:nvPr/>
          </p:nvGrpSpPr>
          <p:grpSpPr bwMode="auto">
            <a:xfrm>
              <a:off x="2034" y="2738"/>
              <a:ext cx="4566" cy="3354"/>
              <a:chOff x="1818" y="4499"/>
              <a:chExt cx="4566" cy="3600"/>
            </a:xfrm>
          </p:grpSpPr>
          <p:sp>
            <p:nvSpPr>
              <p:cNvPr id="23627" name="Oval 27"/>
              <p:cNvSpPr>
                <a:spLocks noChangeArrowheads="1"/>
              </p:cNvSpPr>
              <p:nvPr/>
            </p:nvSpPr>
            <p:spPr bwMode="auto">
              <a:xfrm rot="9677140">
                <a:off x="1818" y="6122"/>
                <a:ext cx="1910" cy="10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23628" name="Oval 28"/>
              <p:cNvSpPr>
                <a:spLocks noChangeArrowheads="1"/>
              </p:cNvSpPr>
              <p:nvPr/>
            </p:nvSpPr>
            <p:spPr bwMode="auto">
              <a:xfrm rot="7385164">
                <a:off x="2686" y="6760"/>
                <a:ext cx="1639" cy="10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23629" name="Oval 29"/>
              <p:cNvSpPr>
                <a:spLocks noChangeArrowheads="1"/>
              </p:cNvSpPr>
              <p:nvPr/>
            </p:nvSpPr>
            <p:spPr bwMode="auto">
              <a:xfrm rot="-9230236">
                <a:off x="1985" y="5244"/>
                <a:ext cx="1888" cy="108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23630" name="Oval 30"/>
              <p:cNvSpPr>
                <a:spLocks noChangeArrowheads="1"/>
              </p:cNvSpPr>
              <p:nvPr/>
            </p:nvSpPr>
            <p:spPr bwMode="auto">
              <a:xfrm rot="-5641218">
                <a:off x="3085" y="4670"/>
                <a:ext cx="1491" cy="1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23631" name="Oval 31"/>
              <p:cNvSpPr>
                <a:spLocks noChangeArrowheads="1"/>
              </p:cNvSpPr>
              <p:nvPr/>
            </p:nvSpPr>
            <p:spPr bwMode="auto">
              <a:xfrm rot="-3288875">
                <a:off x="4131" y="4856"/>
                <a:ext cx="1570" cy="111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23632" name="Oval 32"/>
              <p:cNvSpPr>
                <a:spLocks noChangeArrowheads="1"/>
              </p:cNvSpPr>
              <p:nvPr/>
            </p:nvSpPr>
            <p:spPr bwMode="auto">
              <a:xfrm rot="-531525">
                <a:off x="4479" y="5590"/>
                <a:ext cx="1905" cy="92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23633" name="Oval 33"/>
              <p:cNvSpPr>
                <a:spLocks noChangeArrowheads="1"/>
              </p:cNvSpPr>
              <p:nvPr/>
            </p:nvSpPr>
            <p:spPr bwMode="auto">
              <a:xfrm rot="1307472">
                <a:off x="4279" y="6286"/>
                <a:ext cx="1895" cy="96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sp>
            <p:nvSpPr>
              <p:cNvPr id="23634" name="Oval 34"/>
              <p:cNvSpPr>
                <a:spLocks noChangeArrowheads="1"/>
              </p:cNvSpPr>
              <p:nvPr/>
            </p:nvSpPr>
            <p:spPr bwMode="auto">
              <a:xfrm rot="4405282">
                <a:off x="3800" y="6804"/>
                <a:ext cx="1498" cy="10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/>
              </a:p>
            </p:txBody>
          </p:sp>
          <p:pic>
            <p:nvPicPr>
              <p:cNvPr id="23635" name="Picture 35" descr="g030407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474" y="5579"/>
                <a:ext cx="1440" cy="1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3625" name="Picture 36" descr="итпит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4" y="4679"/>
              <a:ext cx="750" cy="1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26" name="Picture 37" descr="20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4" y="2519"/>
              <a:ext cx="1294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68" name="Group 38"/>
          <p:cNvGrpSpPr>
            <a:grpSpLocks/>
          </p:cNvGrpSpPr>
          <p:nvPr/>
        </p:nvGrpSpPr>
        <p:grpSpPr bwMode="auto">
          <a:xfrm>
            <a:off x="571500" y="3286125"/>
            <a:ext cx="1277938" cy="942975"/>
            <a:chOff x="3294" y="1619"/>
            <a:chExt cx="1980" cy="1620"/>
          </a:xfrm>
        </p:grpSpPr>
        <p:grpSp>
          <p:nvGrpSpPr>
            <p:cNvPr id="23616" name="Group 39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23618" name="AutoShape 40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619" name="AutoShape 41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620" name="AutoShape 42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621" name="AutoShape 43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622" name="AutoShape 44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623" name="AutoShape 45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23617" name="Picture 46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69" name="Group 47"/>
          <p:cNvGrpSpPr>
            <a:grpSpLocks/>
          </p:cNvGrpSpPr>
          <p:nvPr/>
        </p:nvGrpSpPr>
        <p:grpSpPr bwMode="auto">
          <a:xfrm>
            <a:off x="1571625" y="2214563"/>
            <a:ext cx="1257300" cy="1028700"/>
            <a:chOff x="3294" y="1619"/>
            <a:chExt cx="1980" cy="1620"/>
          </a:xfrm>
        </p:grpSpPr>
        <p:grpSp>
          <p:nvGrpSpPr>
            <p:cNvPr id="23608" name="Group 48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23610" name="AutoShape 49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611" name="AutoShape 50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612" name="AutoShape 51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613" name="AutoShape 52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614" name="AutoShape 53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615" name="AutoShape 54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23609" name="Picture 55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70" name="Group 56"/>
          <p:cNvGrpSpPr>
            <a:grpSpLocks/>
          </p:cNvGrpSpPr>
          <p:nvPr/>
        </p:nvGrpSpPr>
        <p:grpSpPr bwMode="auto">
          <a:xfrm>
            <a:off x="3286125" y="1857375"/>
            <a:ext cx="1257300" cy="1028700"/>
            <a:chOff x="3294" y="1619"/>
            <a:chExt cx="1980" cy="1620"/>
          </a:xfrm>
        </p:grpSpPr>
        <p:grpSp>
          <p:nvGrpSpPr>
            <p:cNvPr id="23600" name="Group 57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23602" name="AutoShape 58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603" name="AutoShape 59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604" name="AutoShape 60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605" name="AutoShape 61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606" name="AutoShape 62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607" name="AutoShape 63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23601" name="Picture 64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71" name="Group 65"/>
          <p:cNvGrpSpPr>
            <a:grpSpLocks/>
          </p:cNvGrpSpPr>
          <p:nvPr/>
        </p:nvGrpSpPr>
        <p:grpSpPr bwMode="auto">
          <a:xfrm>
            <a:off x="5143500" y="1928813"/>
            <a:ext cx="1257300" cy="1028700"/>
            <a:chOff x="3294" y="1619"/>
            <a:chExt cx="1980" cy="1620"/>
          </a:xfrm>
        </p:grpSpPr>
        <p:grpSp>
          <p:nvGrpSpPr>
            <p:cNvPr id="23592" name="Group 66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23594" name="AutoShape 67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595" name="AutoShape 68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596" name="AutoShape 69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597" name="AutoShape 70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598" name="AutoShape 71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599" name="AutoShape 72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23593" name="Picture 73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72" name="Group 74"/>
          <p:cNvGrpSpPr>
            <a:grpSpLocks/>
          </p:cNvGrpSpPr>
          <p:nvPr/>
        </p:nvGrpSpPr>
        <p:grpSpPr bwMode="auto">
          <a:xfrm>
            <a:off x="6286500" y="3286125"/>
            <a:ext cx="1257300" cy="1028700"/>
            <a:chOff x="3294" y="1619"/>
            <a:chExt cx="1980" cy="1620"/>
          </a:xfrm>
        </p:grpSpPr>
        <p:grpSp>
          <p:nvGrpSpPr>
            <p:cNvPr id="23584" name="Group 75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23586" name="AutoShape 76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587" name="AutoShape 77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588" name="AutoShape 78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589" name="AutoShape 79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590" name="AutoShape 80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591" name="AutoShape 81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23585" name="Picture 82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73" name="Прямая со стрелкой 72"/>
          <p:cNvCxnSpPr>
            <a:endCxn id="23580" idx="1"/>
          </p:cNvCxnSpPr>
          <p:nvPr/>
        </p:nvCxnSpPr>
        <p:spPr>
          <a:xfrm>
            <a:off x="7246938" y="4237038"/>
            <a:ext cx="373062" cy="658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3574" name="Group 74"/>
          <p:cNvGrpSpPr>
            <a:grpSpLocks/>
          </p:cNvGrpSpPr>
          <p:nvPr/>
        </p:nvGrpSpPr>
        <p:grpSpPr bwMode="auto">
          <a:xfrm>
            <a:off x="7164388" y="4868863"/>
            <a:ext cx="1257300" cy="1028700"/>
            <a:chOff x="3294" y="1619"/>
            <a:chExt cx="1980" cy="1620"/>
          </a:xfrm>
        </p:grpSpPr>
        <p:grpSp>
          <p:nvGrpSpPr>
            <p:cNvPr id="23576" name="Group 75"/>
            <p:cNvGrpSpPr>
              <a:grpSpLocks/>
            </p:cNvGrpSpPr>
            <p:nvPr/>
          </p:nvGrpSpPr>
          <p:grpSpPr bwMode="auto">
            <a:xfrm>
              <a:off x="3294" y="1619"/>
              <a:ext cx="1980" cy="1620"/>
              <a:chOff x="1811" y="5864"/>
              <a:chExt cx="4570" cy="4013"/>
            </a:xfrm>
          </p:grpSpPr>
          <p:sp>
            <p:nvSpPr>
              <p:cNvPr id="23578" name="AutoShape 76"/>
              <p:cNvSpPr>
                <a:spLocks noChangeArrowheads="1"/>
              </p:cNvSpPr>
              <p:nvPr/>
            </p:nvSpPr>
            <p:spPr bwMode="auto">
              <a:xfrm>
                <a:off x="2214" y="5864"/>
                <a:ext cx="3787" cy="360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579" name="AutoShape 77"/>
              <p:cNvSpPr>
                <a:spLocks noChangeArrowheads="1"/>
              </p:cNvSpPr>
              <p:nvPr/>
            </p:nvSpPr>
            <p:spPr bwMode="auto">
              <a:xfrm rot="2160000">
                <a:off x="4023" y="6209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580" name="AutoShape 78"/>
              <p:cNvSpPr>
                <a:spLocks noChangeArrowheads="1"/>
              </p:cNvSpPr>
              <p:nvPr/>
            </p:nvSpPr>
            <p:spPr bwMode="auto">
              <a:xfrm rot="19440000" flipH="1">
                <a:off x="1811" y="6187"/>
                <a:ext cx="2358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581" name="AutoShape 79"/>
              <p:cNvSpPr>
                <a:spLocks noChangeArrowheads="1"/>
              </p:cNvSpPr>
              <p:nvPr/>
            </p:nvSpPr>
            <p:spPr bwMode="auto">
              <a:xfrm rot="4320000" flipV="1">
                <a:off x="1148" y="8267"/>
                <a:ext cx="2357" cy="302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582" name="AutoShape 80"/>
              <p:cNvSpPr>
                <a:spLocks noChangeArrowheads="1"/>
              </p:cNvSpPr>
              <p:nvPr/>
            </p:nvSpPr>
            <p:spPr bwMode="auto">
              <a:xfrm rot="-4320000" flipH="1" flipV="1">
                <a:off x="4714" y="8266"/>
                <a:ext cx="2357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3583" name="AutoShape 81"/>
              <p:cNvSpPr>
                <a:spLocks noChangeArrowheads="1"/>
              </p:cNvSpPr>
              <p:nvPr/>
            </p:nvSpPr>
            <p:spPr bwMode="auto">
              <a:xfrm flipH="1" flipV="1">
                <a:off x="2943" y="9574"/>
                <a:ext cx="2358" cy="303"/>
              </a:xfrm>
              <a:prstGeom prst="triangle">
                <a:avLst>
                  <a:gd name="adj" fmla="val 50000"/>
                </a:avLst>
              </a:prstGeom>
              <a:solidFill>
                <a:srgbClr val="0029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pic>
          <p:nvPicPr>
            <p:cNvPr id="23577" name="Picture 82" descr="дом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0" y="1799"/>
              <a:ext cx="1179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75" name="TextBox 43"/>
          <p:cNvSpPr txBox="1">
            <a:spLocks noChangeArrowheads="1"/>
          </p:cNvSpPr>
          <p:nvPr/>
        </p:nvSpPr>
        <p:spPr bwMode="auto">
          <a:xfrm>
            <a:off x="7439025" y="4365625"/>
            <a:ext cx="2246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Морфемика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</TotalTime>
  <Words>467</Words>
  <Application>Microsoft Office PowerPoint</Application>
  <PresentationFormat>Экран (4:3)</PresentationFormat>
  <Paragraphs>151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Пастель</vt:lpstr>
      <vt:lpstr>Путешествие в страну  «Языкознания»</vt:lpstr>
      <vt:lpstr>КАРТА ПУТЕШЕСТВИЯ</vt:lpstr>
      <vt:lpstr>Станция «Лексика»</vt:lpstr>
      <vt:lpstr>Проверка</vt:lpstr>
      <vt:lpstr>КАРТА ПУТЕШЕСТВИЯ</vt:lpstr>
      <vt:lpstr>Станция «Морфология»</vt:lpstr>
      <vt:lpstr>Станция «Морфология»</vt:lpstr>
      <vt:lpstr>Проверка</vt:lpstr>
      <vt:lpstr>КАРТА ПУТЕШЕСТВИЯ</vt:lpstr>
      <vt:lpstr>Станция «Синтаксис»</vt:lpstr>
      <vt:lpstr>Проверка</vt:lpstr>
      <vt:lpstr>КАРТА ПУТЕШЕСТВИЯ</vt:lpstr>
      <vt:lpstr>Станция «Фонетика»</vt:lpstr>
      <vt:lpstr>Станция «Фонетика»</vt:lpstr>
      <vt:lpstr>КАРТА ПУТЕШЕСТВИЯ</vt:lpstr>
      <vt:lpstr>Проверка</vt:lpstr>
      <vt:lpstr>КАРТА ПУТЕШЕСТВИЯ</vt:lpstr>
      <vt:lpstr>Станция «Морфемика»</vt:lpstr>
      <vt:lpstr>КАРТА ПУТЕШЕСТВИЯ</vt:lpstr>
      <vt:lpstr>Спасибо за внимание! Желаем дальнейших успехов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О-Ё после шипящих и Ц в различных морфемах</dc:title>
  <dc:creator>7</dc:creator>
  <cp:lastModifiedBy>ПК</cp:lastModifiedBy>
  <cp:revision>141</cp:revision>
  <dcterms:created xsi:type="dcterms:W3CDTF">2004-10-25T03:54:55Z</dcterms:created>
  <dcterms:modified xsi:type="dcterms:W3CDTF">2023-11-24T04:26:51Z</dcterms:modified>
</cp:coreProperties>
</file>