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61" r:id="rId5"/>
    <p:sldId id="259" r:id="rId6"/>
    <p:sldId id="268" r:id="rId7"/>
    <p:sldId id="269" r:id="rId8"/>
    <p:sldId id="270" r:id="rId9"/>
    <p:sldId id="267" r:id="rId10"/>
    <p:sldId id="260" r:id="rId11"/>
    <p:sldId id="271" r:id="rId12"/>
    <p:sldId id="272" r:id="rId13"/>
    <p:sldId id="274" r:id="rId14"/>
    <p:sldId id="277" r:id="rId15"/>
    <p:sldId id="276" r:id="rId16"/>
    <p:sldId id="262" r:id="rId17"/>
    <p:sldId id="278" r:id="rId18"/>
    <p:sldId id="26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esh.edu.ru/subject/lesson/7732/train/325591/" TargetMode="External"/><Relationship Id="rId4" Type="http://schemas.openxmlformats.org/officeDocument/2006/relationships/hyperlink" Target="https://uchi.ru/homeworks/teacher/340919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i?id=b934ed4fffababf05ff505ed105bc123d0200345-985844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182"/>
            <a:ext cx="9144000" cy="690018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Здравствуйте!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1307236">
            <a:off x="242868" y="2548665"/>
            <a:ext cx="1472162" cy="1656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894815" flipH="1">
            <a:off x="7371188" y="3034682"/>
            <a:ext cx="1607779" cy="149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площадь\vidnoe-7-5-sotok-v-kashirskom-rayone-v-derevne-maloe-ilinskoe-pod-pmzh_9724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18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площадь\dWeZJh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89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 км</a:t>
            </a:r>
            <a:r>
              <a:rPr lang="ru-RU" sz="8900" b="1" baseline="30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lang="ru-RU" sz="89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пустой зеленый футбол футбольное поле воздушный вид - football field top view стоковые фото и изобра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7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1556792"/>
            <a:ext cx="1994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1 м</a:t>
            </a:r>
            <a:r>
              <a:rPr lang="ru-RU" sz="8000" b="1" baseline="300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836712"/>
            <a:ext cx="8568952" cy="2362274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764704"/>
          <a:ext cx="8784976" cy="3730738"/>
        </p:xfrm>
        <a:graphic>
          <a:graphicData uri="http://schemas.openxmlformats.org/drawingml/2006/table">
            <a:tbl>
              <a:tblPr/>
              <a:tblGrid>
                <a:gridCol w="2088940"/>
                <a:gridCol w="6696036"/>
              </a:tblGrid>
              <a:tr h="987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Единицы длины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Единицы площади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см = 10 мм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дм = 10 см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м = 10 дм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м = 100 см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1 км = 1000 м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см</a:t>
                      </a:r>
                      <a:r>
                        <a:rPr lang="ru-RU" sz="2400" b="1" baseline="30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1 см * 1 см = 10 мм *10 мм = 100 мм</a:t>
                      </a:r>
                      <a:r>
                        <a:rPr lang="ru-RU" sz="2400" b="1" baseline="300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1 дм</a:t>
                      </a:r>
                      <a:r>
                        <a:rPr lang="ru-RU" sz="24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дм * 1 дм = 10 см *10 см = 100 см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 * 1 м = 10 дм *10 дм = 100 дм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=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м * 1 м = 100 см *100 см = 10000 см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км</a:t>
                      </a:r>
                      <a:r>
                        <a:rPr lang="ru-RU" sz="2400" b="1" baseline="30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=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км * 1 км = 1000 м *1000 м=1000000 м</a:t>
                      </a:r>
                      <a:r>
                        <a:rPr lang="ru-RU" sz="2400" b="1" baseline="30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0424908">
            <a:off x="918561" y="4779957"/>
            <a:ext cx="147216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276872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Установите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сооветствие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между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величиной и площадью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0543505">
            <a:off x="245909" y="5192976"/>
            <a:ext cx="1455631" cy="1368152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2060850"/>
          <a:ext cx="7920880" cy="3528390"/>
        </p:xfrm>
        <a:graphic>
          <a:graphicData uri="http://schemas.openxmlformats.org/drawingml/2006/table">
            <a:tbl>
              <a:tblPr/>
              <a:tblGrid>
                <a:gridCol w="3533931"/>
                <a:gridCol w="4386949"/>
              </a:tblGrid>
              <a:tr h="58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Величина</a:t>
                      </a:r>
                      <a:endParaRPr lang="ru-RU" sz="2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Хоккейная площадка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338,25 см</a:t>
                      </a:r>
                      <a:r>
                        <a:rPr lang="ru-RU" sz="28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Материк</a:t>
                      </a:r>
                      <a:endParaRPr lang="ru-RU" sz="28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17 870 км</a:t>
                      </a:r>
                      <a:r>
                        <a:rPr lang="ru-RU" sz="28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Ладожское озеро</a:t>
                      </a:r>
                      <a:endParaRPr lang="ru-RU" sz="28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1800 м</a:t>
                      </a:r>
                      <a:r>
                        <a:rPr lang="ru-RU" sz="28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Тетрадный лист</a:t>
                      </a:r>
                      <a:endParaRPr lang="ru-RU" sz="28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8 600 000 км</a:t>
                      </a:r>
                      <a:r>
                        <a:rPr lang="ru-RU" sz="28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0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Картофельное поле</a:t>
                      </a:r>
                      <a:endParaRPr lang="ru-RU" sz="28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20000 м</a:t>
                      </a:r>
                      <a:r>
                        <a:rPr lang="ru-RU" sz="2800" baseline="30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"/>
            <a:ext cx="9468544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" y="836612"/>
            <a:ext cx="8892479" cy="468061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жизни встречаются ситуации, похожие на задачи, которые мы решаем на уроках. А если мы умеем решать математические задачи, то можем справиться и с жизненными ситуациями»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834845" flipH="1">
            <a:off x="6672128" y="5193656"/>
            <a:ext cx="1607779" cy="149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5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3682752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З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1353435" flipH="1">
            <a:off x="3749501" y="881757"/>
            <a:ext cx="1300502" cy="120760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2420888"/>
          <a:ext cx="8208912" cy="2394952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23949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Учебник: п. </a:t>
                      </a:r>
                      <a:r>
                        <a:rPr lang="ru-RU" sz="24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r>
                        <a:rPr lang="ru-RU" sz="28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с. </a:t>
                      </a:r>
                      <a:r>
                        <a:rPr lang="ru-RU" sz="24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141-142</a:t>
                      </a:r>
                      <a:r>
                        <a:rPr lang="ru-RU" sz="28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ответить на вопросы к пункту.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u="non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1уровень</a:t>
                      </a:r>
                      <a:r>
                        <a:rPr lang="ru-RU" sz="28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№ </a:t>
                      </a:r>
                      <a:r>
                        <a:rPr lang="ru-RU" sz="28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4.112</a:t>
                      </a:r>
                      <a:r>
                        <a:rPr lang="ru-RU" sz="2800" u="none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№4.113(б)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уровень</a:t>
                      </a:r>
                      <a:r>
                        <a:rPr lang="ru-RU" sz="20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https://uchi.ru/homeworks/teacher/3409194</a:t>
                      </a:r>
                      <a:endParaRPr lang="ru-RU" sz="2000" u="none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уровень: </a:t>
                      </a:r>
                      <a:r>
                        <a:rPr lang="ru-RU" sz="2000" u="sng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/>
                        </a:rPr>
                        <a:t>https://resh.edu.ru/subject/lesson/7732/train/325591/</a:t>
                      </a:r>
                      <a:endParaRPr lang="ru-RU" sz="200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324036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«Задачи решаются в школе ради их решения в жизни!»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547664" y="436510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Американский психолог 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Эдвард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Торндайк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0880470" flipH="1">
            <a:off x="7693761" y="943473"/>
            <a:ext cx="1138723" cy="10573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>
            <a:off x="3347864" y="4365104"/>
            <a:ext cx="1112122" cy="1251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avatars.mds.yandex.net/i?id=b934ed4fffababf05ff505ed105bc123d0200345-9858449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01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2276872"/>
            <a:ext cx="76674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6" y="1517537"/>
          <a:ext cx="6984776" cy="3446511"/>
        </p:xfrm>
        <a:graphic>
          <a:graphicData uri="http://schemas.openxmlformats.org/drawingml/2006/table">
            <a:tbl>
              <a:tblPr/>
              <a:tblGrid>
                <a:gridCol w="2371964"/>
                <a:gridCol w="2503077"/>
                <a:gridCol w="2109735"/>
              </a:tblGrid>
              <a:tr h="759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сторона а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сторона </a:t>
                      </a:r>
                      <a:r>
                        <a:rPr lang="en-US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площадь </a:t>
                      </a:r>
                      <a:r>
                        <a:rPr lang="ru-RU" sz="3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</a:t>
                      </a:r>
                      <a:endParaRPr lang="ru-RU" sz="3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37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см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см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см</a:t>
                      </a:r>
                      <a:r>
                        <a:rPr lang="ru-RU" sz="3200" b="1" baseline="300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м</a:t>
                      </a:r>
                      <a:endParaRPr lang="ru-RU" sz="3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 </a:t>
                      </a: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3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дм</a:t>
                      </a:r>
                      <a:endParaRPr lang="ru-RU" sz="3200" b="1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</a:t>
                      </a:r>
                      <a:r>
                        <a:rPr lang="ru-RU" sz="3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</a:t>
                      </a:r>
                      <a:r>
                        <a:rPr lang="ru-RU" sz="3200" baseline="30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2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1053342" flipH="1">
            <a:off x="7046159" y="5177773"/>
            <a:ext cx="1607779" cy="14929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72926">
            <a:off x="314875" y="244410"/>
            <a:ext cx="147216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772816"/>
            <a:ext cx="8280920" cy="33123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28575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Десятина</a:t>
            </a:r>
            <a:endParaRPr lang="ru-RU" sz="5400" b="1" cap="none" spc="0" dirty="0">
              <a:ln w="28575">
                <a:solidFill>
                  <a:srgbClr val="C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652996">
            <a:off x="466639" y="312725"/>
            <a:ext cx="1472162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23728"/>
            <a:ext cx="9680575" cy="10453688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Исключи лишнее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1844824"/>
            <a:ext cx="1656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48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314096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8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1484784"/>
            <a:ext cx="7104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endParaRPr lang="ru-RU" sz="4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76256" y="3140968"/>
            <a:ext cx="1168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мм</a:t>
            </a:r>
            <a:r>
              <a:rPr lang="ru-RU" sz="48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4581128"/>
            <a:ext cx="575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96136" y="479715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4869160"/>
            <a:ext cx="1589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сотка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4509120"/>
            <a:ext cx="107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км</a:t>
            </a:r>
            <a:r>
              <a:rPr lang="ru-RU" sz="48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48264" y="980728"/>
            <a:ext cx="846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4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72926">
            <a:off x="685701" y="46921"/>
            <a:ext cx="1238613" cy="13934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596267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11-13 вв. -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плуг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- 8-9 га (мера, с которой платили дань)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16-18 вв. -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десятина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- 1, 1 га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количество земли, которую обрабатывает 1 пахарь за день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обжа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- 4047 м</a:t>
            </a:r>
            <a:r>
              <a:rPr lang="ru-RU" sz="40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кадь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 га (площадь для засева 24 пудами ржи)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-243408"/>
            <a:ext cx="9396536" cy="71014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6400800" cy="3456384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Единицы </a:t>
            </a:r>
            <a:endParaRPr lang="ru-RU" sz="4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измерения </a:t>
            </a:r>
          </a:p>
          <a:p>
            <a:pPr algn="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площади</a:t>
            </a:r>
            <a:endParaRPr lang="ru-RU" sz="4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20771395">
            <a:off x="146510" y="4563170"/>
            <a:ext cx="1222787" cy="13756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rot="150849" flipH="1">
            <a:off x="4520703" y="579657"/>
            <a:ext cx="1441752" cy="1338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568952" cy="6525344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урока:</a:t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установить соответствие между единицами площади;                                                     - научиться  переводить одни единицы площади в другие;                                                          - научиться применять математические  знания в жизненных ситуациях. </a:t>
            </a:r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flipH="1">
            <a:off x="6444208" y="404664"/>
            <a:ext cx="1197735" cy="1112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2619375"/>
            <a:ext cx="19431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 descr="Фон для презентации по матема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 урока:</a:t>
            </a:r>
            <a:b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136904" cy="17526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«Лучший способ 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изучить что-либо - это открыть самому»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87"/>
          <a:stretch/>
        </p:blipFill>
        <p:spPr>
          <a:xfrm flipH="1">
            <a:off x="6372200" y="0"/>
            <a:ext cx="1607779" cy="1492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площадь\skolko-metrov-kvadratnyh-v-gektare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1" y="1"/>
            <a:ext cx="91260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295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Здравствуйте!</vt:lpstr>
      <vt:lpstr>Слайд 2</vt:lpstr>
      <vt:lpstr>Слайд 3</vt:lpstr>
      <vt:lpstr>Исключи лишнее</vt:lpstr>
      <vt:lpstr>11-13 вв. - плуг - 8-9 га (мера, с которой платили дань) 16-18 вв. - десятина - 1, 1 га соха - количество земли, которую обрабатывает 1 пахарь за день обжа акр - 4047 м2 кадь - 2 га (площадь для засева 24 пудами ржи)</vt:lpstr>
      <vt:lpstr>     Тема урока:  </vt:lpstr>
      <vt:lpstr>  Цели урока: - установить соответствие между единицами площади;                                                     - научиться  переводить одни единицы площади в другие;                                                          - научиться применять математические  знания в жизненных ситуациях.   </vt:lpstr>
      <vt:lpstr>     Девиз урока:  </vt:lpstr>
      <vt:lpstr>Слайд 9</vt:lpstr>
      <vt:lpstr>Слайд 10</vt:lpstr>
      <vt:lpstr>     1 км2</vt:lpstr>
      <vt:lpstr>Слайд 12</vt:lpstr>
      <vt:lpstr> </vt:lpstr>
      <vt:lpstr>  Установите сооветствие между величиной и площадью    </vt:lpstr>
      <vt:lpstr>«В жизни встречаются ситуации, похожие на задачи, которые мы решаем на уроках. А если мы умеем решать математические задачи, то можем справиться и с жизненными ситуациями»</vt:lpstr>
      <vt:lpstr>Д. З</vt:lpstr>
      <vt:lpstr>  «Задачи решаются в школе ради их решения в жизни!»  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5</cp:revision>
  <dcterms:created xsi:type="dcterms:W3CDTF">2023-11-09T21:57:52Z</dcterms:created>
  <dcterms:modified xsi:type="dcterms:W3CDTF">2023-11-13T18:59:27Z</dcterms:modified>
</cp:coreProperties>
</file>