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9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21.03.2022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cito-web.yspu.org/link1/metod/met135/node25.html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artyx.ru/books/item/f00/s00/z0000001/st018.shtml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hist6-vpr.sdamgia.ru/test?id=154322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artyx.ru/books/item/f00/s00/z0000001/st018.shtml" TargetMode="External"/><Relationship Id="rId2" Type="http://schemas.openxmlformats.org/officeDocument/2006/relationships/hyperlink" Target="https://hist6-vpr.sdamgia.ru/test?id=154322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ito-web.yspu.org/link1/metod/met135/node25.html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2376" y="642918"/>
            <a:ext cx="7772400" cy="121444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Новгородская республика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14876" y="3929066"/>
            <a:ext cx="4000528" cy="670366"/>
          </a:xfrm>
        </p:spPr>
        <p:txBody>
          <a:bodyPr/>
          <a:lstStyle/>
          <a:p>
            <a:r>
              <a:rPr lang="ru-RU" dirty="0" smtClean="0"/>
              <a:t>Герб Великого Новгорода</a:t>
            </a:r>
            <a:endParaRPr lang="ru-RU" dirty="0"/>
          </a:p>
        </p:txBody>
      </p:sp>
      <p:pic>
        <p:nvPicPr>
          <p:cNvPr id="25602" name="Picture 2" descr="https://upload.wikimedia.org/wikipedia/commons/thumb/3/34/Coat_of_Arms_of_Veliky_Novgorod.svg/1200px-Coat_of_Arms_of_Veliky_Novgorod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785926"/>
            <a:ext cx="3778539" cy="45720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Прочитать пункт № 3 параграфа 16 с. 118 и выделить основные категории населения Новгорода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https://ds04.infourok.ru/uploads/ex/088f/00080b56-af88a8c0/img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4907" y="428604"/>
            <a:ext cx="8770945" cy="60007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398978"/>
          </a:xfrm>
        </p:spPr>
        <p:txBody>
          <a:bodyPr/>
          <a:lstStyle/>
          <a:p>
            <a:r>
              <a:rPr lang="ru-RU" dirty="0" smtClean="0"/>
              <a:t>Прочитать текст из </a:t>
            </a:r>
            <a:r>
              <a:rPr lang="ru-RU" dirty="0" err="1" smtClean="0"/>
              <a:t>Ипатьевской</a:t>
            </a:r>
            <a:r>
              <a:rPr lang="ru-RU" dirty="0" smtClean="0"/>
              <a:t> летописи и ответить на вопросы:</a:t>
            </a:r>
          </a:p>
          <a:p>
            <a:r>
              <a:rPr lang="ru-RU" dirty="0" smtClean="0"/>
              <a:t>1. Как относится летописец князю Всеволоду Мстиславовичу?</a:t>
            </a:r>
          </a:p>
          <a:p>
            <a:r>
              <a:rPr lang="ru-RU" dirty="0" smtClean="0"/>
              <a:t>2. В чём новгородцы обвинили князя Всеволода? </a:t>
            </a:r>
          </a:p>
          <a:p>
            <a:endParaRPr lang="ru-RU" dirty="0" smtClean="0"/>
          </a:p>
          <a:p>
            <a:r>
              <a:rPr lang="en-US" dirty="0" smtClean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cito-web.yspu.org/link1/metod/met135/node25.html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85984" y="1714488"/>
            <a:ext cx="4857784" cy="10001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ОБЩЕГОРОДСКОЕ ВЕЧЕ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285984" y="2714620"/>
            <a:ext cx="4857784" cy="50006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Кончанские</a:t>
            </a:r>
            <a:r>
              <a:rPr lang="ru-RU" dirty="0" smtClean="0"/>
              <a:t> вечевые сходы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071802" y="3214686"/>
            <a:ext cx="3643338" cy="78581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Совет господ</a:t>
            </a:r>
          </a:p>
          <a:p>
            <a:pPr algn="ctr"/>
            <a:r>
              <a:rPr lang="ru-RU" dirty="0" smtClean="0"/>
              <a:t>(300 «золотых поясов</a:t>
            </a: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71472" y="642918"/>
            <a:ext cx="8143932" cy="64294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Политический строй Новгородской боярской республики</a:t>
            </a:r>
            <a:endParaRPr lang="ru-RU" dirty="0"/>
          </a:p>
        </p:txBody>
      </p:sp>
      <p:cxnSp>
        <p:nvCxnSpPr>
          <p:cNvPr id="10" name="Прямая со стрелкой 9"/>
          <p:cNvCxnSpPr/>
          <p:nvPr/>
        </p:nvCxnSpPr>
        <p:spPr>
          <a:xfrm rot="10800000" flipV="1">
            <a:off x="2000232" y="4071942"/>
            <a:ext cx="1000132" cy="5000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rot="5400000">
            <a:off x="3714744" y="4429132"/>
            <a:ext cx="71438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rot="5400000">
            <a:off x="5644364" y="4429132"/>
            <a:ext cx="713586" cy="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6715140" y="4071942"/>
            <a:ext cx="857256" cy="5000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714348" y="4786322"/>
            <a:ext cx="1643074" cy="85725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Посадник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2857488" y="5000636"/>
            <a:ext cx="2000264" cy="78581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Епископ</a:t>
            </a:r>
          </a:p>
          <a:p>
            <a:pPr algn="ctr"/>
            <a:r>
              <a:rPr lang="ru-RU" dirty="0" smtClean="0"/>
              <a:t>(архиепископ)</a:t>
            </a: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5357818" y="5000636"/>
            <a:ext cx="1643074" cy="78581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Тысяцкий</a:t>
            </a:r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7429520" y="4786322"/>
            <a:ext cx="1285884" cy="78581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Князь</a:t>
            </a: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https://informatic.my1.ru/images/gimnastik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28"/>
            <a:ext cx="8742096" cy="61137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Культура Новгородской республики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Определяющими чертами новгородской культуры являлись её простота и доступность. Вечевые порядки, свободолюбие и высокая политическая активность городского населения влияли на особенности культурного развития Новгородской земли.</a:t>
            </a:r>
          </a:p>
          <a:p>
            <a:endParaRPr lang="ru-RU" dirty="0" smtClean="0"/>
          </a:p>
          <a:p>
            <a:r>
              <a:rPr lang="en-US" dirty="0" smtClean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artyx.ru/books/item/f00/s00/z0000001/st018.shtml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4857760"/>
            <a:ext cx="8043890" cy="117728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Что мы узнали о Новгородской республике?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1.Как географические и природно-климатические условия повлияли на занятия новгородского населения?</a:t>
            </a:r>
          </a:p>
          <a:p>
            <a:r>
              <a:rPr lang="ru-RU" dirty="0" smtClean="0"/>
              <a:t>2.  Каковы главные черты республиканского строя?</a:t>
            </a:r>
          </a:p>
          <a:p>
            <a:r>
              <a:rPr lang="ru-RU" dirty="0" smtClean="0"/>
              <a:t>3. В чём выражалось ограничение прав князей в Новгороде?</a:t>
            </a:r>
          </a:p>
          <a:p>
            <a:r>
              <a:rPr lang="ru-RU" dirty="0" smtClean="0"/>
              <a:t>4. В чём заключались особенности новгородской культуры?</a:t>
            </a: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Выполнить задание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Сравнить </a:t>
            </a:r>
            <a:r>
              <a:rPr lang="ru-RU" dirty="0" smtClean="0"/>
              <a:t>новгородское управление и самоуправление средневековых городов Западной Европы</a:t>
            </a:r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/>
              <a:t>Новгородское управление и самоуправление средневековых городов в Западной Европе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14772" cy="4113094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Все европейские города-республики, как и Новгородская республика, имели право выбирать собственные органы управления, собирали налоги, принимали решения об управлении городом, объявлении войны и т.д. Также во всех городах-республиках форма правления не предусматривала монархии. 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86314" y="530352"/>
            <a:ext cx="3900966" cy="4470284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Новгородский вечевой орган был также многоступенчатым, так как кроме городского веча имелись также собрания концов и улиц. В отличие от европейских городов-республик, в Новгородской республике вече не только выбирало главу администрации – посадника, руководителя исполнительного органа власти, но и избирало духовного главу – владыку. Также в отличие от других республик в Новгороде приглашали на княжение различных князей и заключали с ними договор. </a:t>
            </a:r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Выполнить задания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en-US" dirty="0" smtClean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hist6-vpr.sdamgia.ru/test?id=154322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Какие формы устройства государства вы знаете?</a:t>
            </a:r>
          </a:p>
          <a:p>
            <a:r>
              <a:rPr lang="ru-RU" dirty="0" smtClean="0"/>
              <a:t>Каковы особенности республиканской формы государственного устройства? Могли ли возникнуть республики на Руси?</a:t>
            </a:r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Новгород во многом отличался от стальных земель Руси. Здесь сложилась особая форма политического строя. Высшим органом власти постепенно становилось городское собрание – вече, которое могло приглашать князей на новгородской престол и лишать их власти и избирало важнейших должностных лиц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Домашние задание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i="1" dirty="0" smtClean="0"/>
              <a:t>1. параграф 16</a:t>
            </a:r>
            <a:endParaRPr lang="ru-RU" dirty="0" smtClean="0"/>
          </a:p>
          <a:p>
            <a:r>
              <a:rPr lang="ru-RU" b="1" i="1" dirty="0" smtClean="0"/>
              <a:t>2. выполнить задания 2-4 из рубрики «Думаем, сравниваем, размышляем»</a:t>
            </a:r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Рефлексия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 smtClean="0"/>
              <a:t>облако "тегов"</a:t>
            </a:r>
            <a:endParaRPr lang="ru-RU" dirty="0" smtClean="0"/>
          </a:p>
          <a:p>
            <a:pPr lvl="0"/>
            <a:r>
              <a:rPr lang="ru-RU" dirty="0" smtClean="0"/>
              <a:t>сегодня я узнал...</a:t>
            </a:r>
          </a:p>
          <a:p>
            <a:pPr lvl="0"/>
            <a:r>
              <a:rPr lang="ru-RU" dirty="0" smtClean="0"/>
              <a:t>было трудно…</a:t>
            </a:r>
          </a:p>
          <a:p>
            <a:pPr lvl="0"/>
            <a:r>
              <a:rPr lang="ru-RU" dirty="0" smtClean="0"/>
              <a:t>я понял, что…</a:t>
            </a:r>
          </a:p>
          <a:p>
            <a:pPr lvl="0"/>
            <a:r>
              <a:rPr lang="ru-RU" dirty="0" smtClean="0"/>
              <a:t>я научился…</a:t>
            </a:r>
          </a:p>
          <a:p>
            <a:pPr lvl="0"/>
            <a:r>
              <a:rPr lang="ru-RU" dirty="0" smtClean="0"/>
              <a:t>я смог…</a:t>
            </a:r>
          </a:p>
          <a:p>
            <a:pPr lvl="0"/>
            <a:r>
              <a:rPr lang="ru-RU" dirty="0" smtClean="0"/>
              <a:t>было интересно узнать, что…</a:t>
            </a:r>
          </a:p>
          <a:p>
            <a:pPr lvl="0"/>
            <a:r>
              <a:rPr lang="ru-RU" dirty="0" smtClean="0"/>
              <a:t>меня удивило…</a:t>
            </a:r>
          </a:p>
          <a:p>
            <a:pPr lvl="0"/>
            <a:r>
              <a:rPr lang="ru-RU" dirty="0" smtClean="0"/>
              <a:t>мне захотелось… и т.д.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Список литературы и интернет ресурсов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Орлов А.С., Георгиев В.А., Георгиева Н.Г., Сивохина Т.А. История России.-2-е изд., </a:t>
            </a:r>
            <a:r>
              <a:rPr lang="ru-RU" dirty="0" err="1" smtClean="0"/>
              <a:t>перераб</a:t>
            </a:r>
            <a:r>
              <a:rPr lang="ru-RU" dirty="0" smtClean="0"/>
              <a:t>. и доп.- Москва: Проспект, 2018.-680 с.</a:t>
            </a:r>
          </a:p>
          <a:p>
            <a:r>
              <a:rPr lang="ru-RU" dirty="0" smtClean="0"/>
              <a:t>Вронский Ю.П. Рассказы о Древнем Новгороде.- М., 2008</a:t>
            </a:r>
          </a:p>
          <a:p>
            <a:r>
              <a:rPr lang="ru-RU" dirty="0" smtClean="0"/>
              <a:t>Греков И. Б., </a:t>
            </a:r>
            <a:r>
              <a:rPr lang="ru-RU" dirty="0" err="1" smtClean="0"/>
              <a:t>Шахмагонов</a:t>
            </a:r>
            <a:r>
              <a:rPr lang="ru-RU" dirty="0" smtClean="0"/>
              <a:t> Ф.Ф. Мир истории. Русские земли в 13-15 вв. – М., </a:t>
            </a:r>
            <a:r>
              <a:rPr lang="ru-RU" dirty="0" smtClean="0"/>
              <a:t>1988</a:t>
            </a:r>
          </a:p>
          <a:p>
            <a:r>
              <a:rPr lang="en-US" dirty="0" smtClean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hist6-vpr.sdamgia.ru/test?id=154322</a:t>
            </a:r>
            <a:r>
              <a:rPr lang="ru-RU" dirty="0" smtClean="0"/>
              <a:t> (дата обращения 21.03.2022 г.)</a:t>
            </a:r>
          </a:p>
          <a:p>
            <a:r>
              <a:rPr lang="en-US" dirty="0" smtClean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artyx.ru/books/item/f00/s00/z0000001/st018.shtml</a:t>
            </a:r>
            <a:r>
              <a:rPr lang="ru-RU" dirty="0" smtClean="0"/>
              <a:t> (дата обращения 20.03.2022 )</a:t>
            </a:r>
          </a:p>
          <a:p>
            <a:r>
              <a:rPr lang="en-US" dirty="0" smtClean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cito-web.yspu.org/link1/metod/met135/node25.html</a:t>
            </a:r>
            <a:r>
              <a:rPr lang="ru-RU" dirty="0" smtClean="0"/>
              <a:t> (дата обращения 20.03.2022 )</a:t>
            </a: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Формы правления государства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Монархия – верховная власть принадлежит одному человеку и передается по наследству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Республика – верховная власть осуществляется выборными органами на определённый срок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827606"/>
          </a:xfrm>
        </p:spPr>
        <p:txBody>
          <a:bodyPr>
            <a:normAutofit/>
          </a:bodyPr>
          <a:lstStyle/>
          <a:p>
            <a:r>
              <a:rPr lang="ru-RU" b="1" dirty="0" smtClean="0"/>
              <a:t>Задание 1.</a:t>
            </a:r>
            <a:endParaRPr lang="ru-RU" dirty="0" smtClean="0"/>
          </a:p>
          <a:p>
            <a:r>
              <a:rPr lang="ru-RU" dirty="0" smtClean="0"/>
              <a:t>Соотнесите даты и события.</a:t>
            </a:r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r>
              <a:rPr lang="ru-RU" b="1" dirty="0" smtClean="0"/>
              <a:t>Задание </a:t>
            </a:r>
            <a:r>
              <a:rPr lang="ru-RU" b="1" dirty="0" smtClean="0"/>
              <a:t>2. </a:t>
            </a:r>
            <a:r>
              <a:rPr lang="ru-RU" dirty="0" smtClean="0"/>
              <a:t>Объясните смысл прозвищ правителей Владимиро-Суздальского княжества: Юрий Долгорукий, Андрей </a:t>
            </a:r>
            <a:r>
              <a:rPr lang="ru-RU" dirty="0" err="1" smtClean="0"/>
              <a:t>Боголюбский</a:t>
            </a:r>
            <a:r>
              <a:rPr lang="ru-RU" dirty="0" smtClean="0"/>
              <a:t>, Всеволод Большое Гнездо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357290" y="1785926"/>
          <a:ext cx="5857916" cy="242889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28958"/>
                <a:gridCol w="2928958"/>
              </a:tblGrid>
              <a:tr h="80963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А.1147 г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1.Любечский съезд князей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0963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Б. 1097 г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2. Призвание варягов на Русь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0963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Г. 862 г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3. Первое летописное упоминание о Москве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5008" y="571480"/>
            <a:ext cx="2971792" cy="5429288"/>
          </a:xfrm>
        </p:spPr>
        <p:txBody>
          <a:bodyPr>
            <a:noAutofit/>
          </a:bodyPr>
          <a:lstStyle/>
          <a:p>
            <a:r>
              <a:rPr lang="ru-RU" sz="2800" dirty="0" smtClean="0"/>
              <a:t>Сравнить природно-географические условия Новгородской и Владимиро-Суздальской земель. </a:t>
            </a:r>
            <a:endParaRPr lang="ru-RU" sz="2800" dirty="0"/>
          </a:p>
        </p:txBody>
      </p:sp>
      <p:pic>
        <p:nvPicPr>
          <p:cNvPr id="38914" name="Picture 2" descr="https://molodejjport.ru/history-raw/img/517252209.ph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14258"/>
            <a:ext cx="5631447" cy="65437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500035" y="500040"/>
          <a:ext cx="8215368" cy="5875056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2738456"/>
                <a:gridCol w="2738456"/>
                <a:gridCol w="2738456"/>
              </a:tblGrid>
              <a:tr h="1171584">
                <a:tc>
                  <a:txBody>
                    <a:bodyPr/>
                    <a:lstStyle/>
                    <a:p>
                      <a:r>
                        <a:rPr lang="ru-RU" dirty="0" smtClean="0"/>
                        <a:t>Вопросы для сравнения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Владимиро-Суздальская земля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Новгородская республика</a:t>
                      </a:r>
                      <a:endParaRPr lang="ru-RU" dirty="0"/>
                    </a:p>
                  </a:txBody>
                  <a:tcPr/>
                </a:tc>
              </a:tr>
              <a:tr h="1171584">
                <a:tc>
                  <a:txBody>
                    <a:bodyPr/>
                    <a:lstStyle/>
                    <a:p>
                      <a:r>
                        <a:rPr lang="ru-RU" dirty="0" smtClean="0"/>
                        <a:t>Географическое положение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Северо-Восток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Северо-Запад</a:t>
                      </a:r>
                      <a:endParaRPr lang="ru-RU" dirty="0"/>
                    </a:p>
                  </a:txBody>
                  <a:tcPr/>
                </a:tc>
              </a:tr>
              <a:tr h="1171584">
                <a:tc>
                  <a:txBody>
                    <a:bodyPr/>
                    <a:lstStyle/>
                    <a:p>
                      <a:r>
                        <a:rPr lang="ru-RU" dirty="0" smtClean="0"/>
                        <a:t>Природные условия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Лес, </a:t>
                      </a:r>
                      <a:r>
                        <a:rPr lang="ru-RU" dirty="0" err="1" smtClean="0"/>
                        <a:t>ополье</a:t>
                      </a:r>
                      <a:r>
                        <a:rPr lang="ru-RU" dirty="0" smtClean="0"/>
                        <a:t> (лесная равнина).</a:t>
                      </a:r>
                      <a:r>
                        <a:rPr lang="ru-RU" baseline="0" dirty="0" smtClean="0"/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Лесная равнина, тундра</a:t>
                      </a:r>
                      <a:endParaRPr lang="ru-RU" dirty="0"/>
                    </a:p>
                  </a:txBody>
                  <a:tcPr/>
                </a:tc>
              </a:tr>
              <a:tr h="1171584">
                <a:tc>
                  <a:txBody>
                    <a:bodyPr/>
                    <a:lstStyle/>
                    <a:p>
                      <a:r>
                        <a:rPr lang="ru-RU" dirty="0" smtClean="0"/>
                        <a:t>Занятия населения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Земледелие, охота, рыболовство, бортничество,</a:t>
                      </a:r>
                      <a:r>
                        <a:rPr lang="ru-RU" baseline="0" dirty="0" smtClean="0"/>
                        <a:t> торговля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Скотоводство, ремесло, морской и пушной промыслы, торговля</a:t>
                      </a:r>
                      <a:endParaRPr lang="ru-RU" dirty="0"/>
                    </a:p>
                  </a:txBody>
                  <a:tcPr/>
                </a:tc>
              </a:tr>
              <a:tr h="1171584">
                <a:tc>
                  <a:txBody>
                    <a:bodyPr/>
                    <a:lstStyle/>
                    <a:p>
                      <a:r>
                        <a:rPr lang="ru-RU" dirty="0" smtClean="0"/>
                        <a:t>Главные города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Ростов, Суздаль, Рязань,</a:t>
                      </a:r>
                      <a:r>
                        <a:rPr lang="ru-RU" baseline="0" dirty="0" smtClean="0"/>
                        <a:t> Муром, Ярославль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Новгород, Псков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530352"/>
            <a:ext cx="8186766" cy="5327540"/>
          </a:xfrm>
        </p:spPr>
        <p:txBody>
          <a:bodyPr>
            <a:normAutofit fontScale="92500" lnSpcReduction="10000"/>
          </a:bodyPr>
          <a:lstStyle/>
          <a:p>
            <a:r>
              <a:rPr lang="ru-RU" i="1" dirty="0" smtClean="0"/>
              <a:t>цель урока: </a:t>
            </a:r>
            <a:r>
              <a:rPr lang="ru-RU" dirty="0" smtClean="0"/>
              <a:t>выявить политические, экономические и культурные особенности Новгородской земли</a:t>
            </a:r>
          </a:p>
          <a:p>
            <a:r>
              <a:rPr lang="ru-RU" b="1" dirty="0" smtClean="0"/>
              <a:t>Тема урока: «Новгородская </a:t>
            </a:r>
            <a:r>
              <a:rPr lang="ru-RU" b="1" dirty="0" smtClean="0"/>
              <a:t>республика».</a:t>
            </a:r>
          </a:p>
          <a:p>
            <a:r>
              <a:rPr lang="ru-RU" i="1" dirty="0" smtClean="0"/>
              <a:t>План урока:</a:t>
            </a:r>
          </a:p>
          <a:p>
            <a:r>
              <a:rPr lang="ru-RU" dirty="0" smtClean="0"/>
              <a:t>1.Территория Новгородской земли</a:t>
            </a:r>
          </a:p>
          <a:p>
            <a:r>
              <a:rPr lang="ru-RU" dirty="0" smtClean="0"/>
              <a:t>2. Занятия новгородцев</a:t>
            </a:r>
          </a:p>
          <a:p>
            <a:r>
              <a:rPr lang="ru-RU" dirty="0" smtClean="0"/>
              <a:t>3. Основные категории населения Новгорода</a:t>
            </a:r>
          </a:p>
          <a:p>
            <a:r>
              <a:rPr lang="ru-RU" dirty="0" smtClean="0"/>
              <a:t>4. Политические особенности Новгородской земли</a:t>
            </a:r>
          </a:p>
          <a:p>
            <a:r>
              <a:rPr lang="ru-RU" dirty="0" smtClean="0"/>
              <a:t>5. Культура Новгородской земли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ttps://ds04.infourok.ru/uploads/ex/06e5/0004391c-33b7b39b/2/img2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85728"/>
            <a:ext cx="8358182" cy="62686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https://ds05.infourok.ru/uploads/ex/0e52/0006ec21-ea05cbf2/img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57166"/>
            <a:ext cx="8072430" cy="60543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80</TotalTime>
  <Words>694</Words>
  <PresentationFormat>Экран (4:3)</PresentationFormat>
  <Paragraphs>109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Аспект</vt:lpstr>
      <vt:lpstr>Новгородская республика</vt:lpstr>
      <vt:lpstr>Слайд 2</vt:lpstr>
      <vt:lpstr>Формы правления государства</vt:lpstr>
      <vt:lpstr>Слайд 4</vt:lpstr>
      <vt:lpstr>Сравнить природно-географические условия Новгородской и Владимиро-Суздальской земель. 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Культура Новгородской республики</vt:lpstr>
      <vt:lpstr>Что мы узнали о Новгородской республике?</vt:lpstr>
      <vt:lpstr>Выполнить задание</vt:lpstr>
      <vt:lpstr>Новгородское управление и самоуправление средневековых городов в Западной Европе</vt:lpstr>
      <vt:lpstr>Выполнить задания</vt:lpstr>
      <vt:lpstr>Слайд 20</vt:lpstr>
      <vt:lpstr>Домашние задание</vt:lpstr>
      <vt:lpstr>Рефлексия</vt:lpstr>
      <vt:lpstr>Список литературы и интернет ресурсов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Новгородская республика</dc:title>
  <dc:creator>ольга</dc:creator>
  <cp:lastModifiedBy>Павел</cp:lastModifiedBy>
  <cp:revision>14</cp:revision>
  <dcterms:created xsi:type="dcterms:W3CDTF">2022-03-21T06:45:38Z</dcterms:created>
  <dcterms:modified xsi:type="dcterms:W3CDTF">2022-03-21T08:17:04Z</dcterms:modified>
</cp:coreProperties>
</file>