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92" r:id="rId2"/>
    <p:sldId id="295" r:id="rId3"/>
    <p:sldId id="298" r:id="rId4"/>
    <p:sldId id="297" r:id="rId5"/>
    <p:sldId id="263" r:id="rId6"/>
    <p:sldId id="318" r:id="rId7"/>
    <p:sldId id="319" r:id="rId8"/>
    <p:sldId id="320" r:id="rId9"/>
    <p:sldId id="321" r:id="rId10"/>
    <p:sldId id="322" r:id="rId11"/>
    <p:sldId id="323" r:id="rId12"/>
    <p:sldId id="324" r:id="rId13"/>
    <p:sldId id="325" r:id="rId14"/>
    <p:sldId id="326" r:id="rId15"/>
    <p:sldId id="327" r:id="rId16"/>
    <p:sldId id="328" r:id="rId17"/>
    <p:sldId id="329" r:id="rId18"/>
    <p:sldId id="317" r:id="rId19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5">
          <p15:clr>
            <a:srgbClr val="A4A3A4"/>
          </p15:clr>
        </p15:guide>
        <p15:guide id="2" pos="29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15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726" y="66"/>
      </p:cViewPr>
      <p:guideLst>
        <p:guide orient="horz" pos="305"/>
        <p:guide pos="29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9031B5-C8A6-4200-ADDB-C5B8F5B98971}" type="datetimeFigureOut">
              <a:rPr lang="ru-RU" smtClean="0"/>
              <a:pPr/>
              <a:t>18.01.2023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7BB324-856D-49C5-BC23-B02520AEBA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4894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18.01.2023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microsoft.com/office/2007/relationships/hdphoto" Target="../media/hdphoto3.wdp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7" Type="http://schemas.microsoft.com/office/2007/relationships/hdphoto" Target="../media/hdphoto7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microsoft.com/office/2007/relationships/hdphoto" Target="../media/hdphoto6.wdp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0398" y="696964"/>
            <a:ext cx="383410" cy="2162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Заголовок 1"/>
          <p:cNvSpPr txBox="1">
            <a:spLocks/>
          </p:cNvSpPr>
          <p:nvPr/>
        </p:nvSpPr>
        <p:spPr>
          <a:xfrm>
            <a:off x="4644008" y="863205"/>
            <a:ext cx="4321346" cy="18303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600" b="1" dirty="0" smtClean="0">
                <a:solidFill>
                  <a:srgbClr val="00153E"/>
                </a:solidFill>
                <a:latin typeface="Arial" pitchFamily="34" charset="0"/>
                <a:ea typeface="Roboto Slab" pitchFamily="2" charset="0"/>
                <a:cs typeface="Arial" pitchFamily="34" charset="0"/>
              </a:rPr>
              <a:t>Введение</a:t>
            </a:r>
            <a:r>
              <a:rPr lang="ru-RU" sz="3600" b="1" dirty="0">
                <a:solidFill>
                  <a:srgbClr val="00153E"/>
                </a:solidFill>
                <a:latin typeface="Arial" pitchFamily="34" charset="0"/>
                <a:ea typeface="Roboto Slab" pitchFamily="2" charset="0"/>
                <a:cs typeface="Arial" pitchFamily="34" charset="0"/>
              </a:rPr>
              <a:t>. </a:t>
            </a:r>
            <a:endParaRPr lang="ru-RU" sz="3600" b="1" dirty="0" smtClean="0">
              <a:solidFill>
                <a:srgbClr val="00153E"/>
              </a:solidFill>
              <a:latin typeface="Arial" pitchFamily="34" charset="0"/>
              <a:ea typeface="Roboto Slab" pitchFamily="2" charset="0"/>
              <a:cs typeface="Arial" pitchFamily="34" charset="0"/>
            </a:endParaRPr>
          </a:p>
          <a:p>
            <a:pPr algn="l"/>
            <a:r>
              <a:rPr lang="ru-RU" sz="3600" b="1" dirty="0" smtClean="0">
                <a:solidFill>
                  <a:srgbClr val="00153E"/>
                </a:solidFill>
                <a:latin typeface="Arial" pitchFamily="34" charset="0"/>
                <a:ea typeface="Roboto Slab" pitchFamily="2" charset="0"/>
                <a:cs typeface="Arial" pitchFamily="34" charset="0"/>
              </a:rPr>
              <a:t>Живое Средневековье</a:t>
            </a:r>
            <a:endParaRPr lang="ru-RU" sz="3600" b="1" dirty="0">
              <a:solidFill>
                <a:srgbClr val="00153E"/>
              </a:solidFill>
              <a:latin typeface="Arial" pitchFamily="34" charset="0"/>
              <a:ea typeface="Roboto Slab" pitchFamily="2" charset="0"/>
              <a:cs typeface="Arial" pitchFamily="34" charset="0"/>
            </a:endParaRPr>
          </a:p>
        </p:txBody>
      </p:sp>
      <p:pic>
        <p:nvPicPr>
          <p:cNvPr id="1036" name="Picture 12" descr="http://img0.liveinternet.ru/images/attach/c/1/49/725/49725408_1255190692_Dream_Castles_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393" b="99643" l="0" r="8471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562"/>
            <a:ext cx="6048672" cy="48389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775061" y="3075806"/>
            <a:ext cx="4321346" cy="18303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dirty="0" smtClean="0">
                <a:solidFill>
                  <a:srgbClr val="00153E"/>
                </a:solidFill>
                <a:latin typeface="Arial" pitchFamily="34" charset="0"/>
                <a:ea typeface="Roboto Slab" pitchFamily="2" charset="0"/>
                <a:cs typeface="Arial" pitchFamily="34" charset="0"/>
              </a:rPr>
              <a:t>Выполнила: студентка 2 курса </a:t>
            </a:r>
          </a:p>
          <a:p>
            <a:pPr algn="l"/>
            <a:r>
              <a:rPr lang="en-US" sz="2000" b="1" dirty="0" smtClean="0">
                <a:solidFill>
                  <a:srgbClr val="00153E"/>
                </a:solidFill>
                <a:latin typeface="Arial" pitchFamily="34" charset="0"/>
                <a:ea typeface="Roboto Slab" pitchFamily="2" charset="0"/>
                <a:cs typeface="Arial" pitchFamily="34" charset="0"/>
              </a:rPr>
              <a:t>IOZS-221</a:t>
            </a:r>
            <a:endParaRPr lang="ru-RU" sz="2000" b="1" dirty="0" smtClean="0">
              <a:solidFill>
                <a:srgbClr val="00153E"/>
              </a:solidFill>
              <a:latin typeface="Arial" pitchFamily="34" charset="0"/>
              <a:ea typeface="Roboto Slab" pitchFamily="2" charset="0"/>
              <a:cs typeface="Arial" pitchFamily="34" charset="0"/>
            </a:endParaRPr>
          </a:p>
          <a:p>
            <a:pPr algn="l"/>
            <a:r>
              <a:rPr lang="ru-RU" sz="2000" b="1" dirty="0" smtClean="0">
                <a:solidFill>
                  <a:srgbClr val="00153E"/>
                </a:solidFill>
                <a:latin typeface="Arial" pitchFamily="34" charset="0"/>
                <a:ea typeface="Roboto Slab" pitchFamily="2" charset="0"/>
                <a:cs typeface="Arial" pitchFamily="34" charset="0"/>
              </a:rPr>
              <a:t>Чумакова Алиса</a:t>
            </a:r>
            <a:endParaRPr lang="ru-RU" sz="2000" b="1" dirty="0">
              <a:solidFill>
                <a:srgbClr val="00153E"/>
              </a:solidFill>
              <a:latin typeface="Arial" pitchFamily="34" charset="0"/>
              <a:ea typeface="Roboto Slab" pitchFamily="2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468834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39502"/>
            <a:ext cx="9144000" cy="936104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Работая </a:t>
            </a:r>
            <a:r>
              <a:rPr lang="ru-RU" sz="2400" dirty="0"/>
              <a:t>с текстом учебника на с. 9, заполните таблицу «Основные этапы эпохи Средневековья».</a:t>
            </a:r>
            <a:r>
              <a:rPr lang="ru-RU" sz="4000" dirty="0"/>
              <a:t/>
            </a:r>
            <a:br>
              <a:rPr lang="ru-RU" sz="4000" dirty="0"/>
            </a:br>
            <a:endParaRPr lang="ru-RU" sz="4000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49392116"/>
              </p:ext>
            </p:extLst>
          </p:nvPr>
        </p:nvGraphicFramePr>
        <p:xfrm>
          <a:off x="755576" y="1347614"/>
          <a:ext cx="7488832" cy="3583647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{7E9639D4-E3E2-4D34-9284-5A2195B3D0D7}</a:tableStyleId>
              </a:tblPr>
              <a:tblGrid>
                <a:gridCol w="2052409"/>
                <a:gridCol w="5436423"/>
              </a:tblGrid>
              <a:tr h="289291">
                <a:tc>
                  <a:txBody>
                    <a:bodyPr/>
                    <a:lstStyle/>
                    <a:p>
                      <a:pPr marL="297180" marR="290830" algn="ctr"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Этап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80440" marR="974725" indent="450215" algn="ctr"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Характеристика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7704">
                <a:tc>
                  <a:txBody>
                    <a:bodyPr/>
                    <a:lstStyle/>
                    <a:p>
                      <a:pPr marR="118745" algn="just"/>
                      <a:r>
                        <a:rPr lang="ru-RU" sz="1800" dirty="0">
                          <a:effectLst/>
                        </a:rPr>
                        <a:t>Первый этап.</a:t>
                      </a:r>
                      <a:r>
                        <a:rPr lang="ru-RU" sz="1800" spc="-225" dirty="0">
                          <a:effectLst/>
                        </a:rPr>
                        <a:t> </a:t>
                      </a:r>
                      <a:endParaRPr lang="ru-RU" sz="1600" dirty="0">
                        <a:effectLst/>
                      </a:endParaRPr>
                    </a:p>
                    <a:p>
                      <a:pPr marR="118745" algn="just"/>
                      <a:r>
                        <a:rPr lang="ru-RU" sz="1800" dirty="0">
                          <a:effectLst/>
                        </a:rPr>
                        <a:t>Раннее Средневековье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R="26670"/>
                      <a:endParaRPr lang="ru-RU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235698">
                <a:tc>
                  <a:txBody>
                    <a:bodyPr/>
                    <a:lstStyle/>
                    <a:p>
                      <a:pPr marR="135890" algn="just"/>
                      <a:r>
                        <a:rPr lang="ru-RU" sz="1800" dirty="0">
                          <a:effectLst/>
                        </a:rPr>
                        <a:t>Второй этап.</a:t>
                      </a:r>
                      <a:r>
                        <a:rPr lang="ru-RU" sz="1800" spc="-225" dirty="0">
                          <a:effectLst/>
                        </a:rPr>
                        <a:t> </a:t>
                      </a:r>
                      <a:endParaRPr lang="ru-RU" sz="1600" dirty="0">
                        <a:effectLst/>
                      </a:endParaRPr>
                    </a:p>
                    <a:p>
                      <a:pPr marR="135890" algn="just"/>
                      <a:r>
                        <a:rPr lang="ru-RU" sz="1800" dirty="0">
                          <a:effectLst/>
                        </a:rPr>
                        <a:t>Зрелое Средневековье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R="101600"/>
                      <a:endParaRPr lang="ru-RU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35698">
                <a:tc>
                  <a:txBody>
                    <a:bodyPr/>
                    <a:lstStyle/>
                    <a:p>
                      <a:r>
                        <a:rPr lang="ru-RU" sz="1800" dirty="0">
                          <a:effectLst/>
                        </a:rPr>
                        <a:t>Третий этап.</a:t>
                      </a:r>
                      <a:r>
                        <a:rPr lang="ru-RU" sz="1800" spc="5" dirty="0">
                          <a:effectLst/>
                        </a:rPr>
                        <a:t> </a:t>
                      </a:r>
                      <a:endParaRPr lang="ru-RU" sz="1600" dirty="0">
                        <a:effectLst/>
                      </a:endParaRPr>
                    </a:p>
                    <a:p>
                      <a:r>
                        <a:rPr lang="ru-RU" sz="1800" dirty="0">
                          <a:effectLst/>
                        </a:rPr>
                        <a:t>Позднее</a:t>
                      </a:r>
                      <a:r>
                        <a:rPr lang="ru-RU" sz="1800" spc="15" dirty="0">
                          <a:effectLst/>
                        </a:rPr>
                        <a:t> </a:t>
                      </a:r>
                      <a:r>
                        <a:rPr lang="ru-RU" sz="1800" dirty="0">
                          <a:effectLst/>
                        </a:rPr>
                        <a:t>Средневековье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R="24765"/>
                      <a:endParaRPr lang="ru-RU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6266135"/>
              </p:ext>
            </p:extLst>
          </p:nvPr>
        </p:nvGraphicFramePr>
        <p:xfrm>
          <a:off x="755576" y="1347614"/>
          <a:ext cx="7488832" cy="3583647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{7E9639D4-E3E2-4D34-9284-5A2195B3D0D7}</a:tableStyleId>
              </a:tblPr>
              <a:tblGrid>
                <a:gridCol w="2052409"/>
                <a:gridCol w="5436423"/>
              </a:tblGrid>
              <a:tr h="289291">
                <a:tc>
                  <a:txBody>
                    <a:bodyPr/>
                    <a:lstStyle/>
                    <a:p>
                      <a:pPr marL="297180" marR="290830" algn="ctr"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Этап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80440" marR="974725" indent="450215" algn="ctr"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Характеристика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7704">
                <a:tc>
                  <a:txBody>
                    <a:bodyPr/>
                    <a:lstStyle/>
                    <a:p>
                      <a:pPr marR="118745" algn="just"/>
                      <a:r>
                        <a:rPr lang="ru-RU" sz="1800" dirty="0">
                          <a:effectLst/>
                        </a:rPr>
                        <a:t>Первый этап.</a:t>
                      </a:r>
                      <a:r>
                        <a:rPr lang="ru-RU" sz="1800" spc="-225" dirty="0">
                          <a:effectLst/>
                        </a:rPr>
                        <a:t> </a:t>
                      </a:r>
                      <a:endParaRPr lang="ru-RU" sz="1600" dirty="0">
                        <a:effectLst/>
                      </a:endParaRPr>
                    </a:p>
                    <a:p>
                      <a:pPr marR="118745" algn="just"/>
                      <a:r>
                        <a:rPr lang="ru-RU" sz="1800" dirty="0">
                          <a:effectLst/>
                        </a:rPr>
                        <a:t>Раннее Средневековье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R="26670"/>
                      <a:r>
                        <a:rPr lang="ru-RU" sz="1400" i="1" dirty="0">
                          <a:effectLst/>
                          <a:latin typeface="Calibri" panose="020F0502020204030204" pitchFamily="34" charset="0"/>
                        </a:rPr>
                        <a:t>Хронологические</a:t>
                      </a:r>
                      <a:r>
                        <a:rPr lang="ru-RU" sz="1400" i="1" spc="5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ru-RU" sz="1400" i="1" dirty="0">
                          <a:effectLst/>
                          <a:latin typeface="Calibri" panose="020F0502020204030204" pitchFamily="34" charset="0"/>
                        </a:rPr>
                        <a:t>рамки:</a:t>
                      </a:r>
                      <a:r>
                        <a:rPr lang="ru-RU" sz="1400" i="1" spc="10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Calibri" panose="020F0502020204030204" pitchFamily="34" charset="0"/>
                        </a:rPr>
                        <a:t>с</a:t>
                      </a:r>
                      <a:r>
                        <a:rPr lang="ru-RU" sz="1400" spc="10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Calibri" panose="020F0502020204030204" pitchFamily="34" charset="0"/>
                        </a:rPr>
                        <a:t>конца</a:t>
                      </a:r>
                      <a:r>
                        <a:rPr lang="ru-RU" sz="1400" spc="10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dirty="0">
                          <a:effectLst/>
                          <a:latin typeface="Calibri" panose="020F0502020204030204" pitchFamily="34" charset="0"/>
                        </a:rPr>
                        <a:t>V</a:t>
                      </a:r>
                      <a:r>
                        <a:rPr lang="en-US" sz="1400" spc="5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Calibri" panose="020F0502020204030204" pitchFamily="34" charset="0"/>
                        </a:rPr>
                        <a:t>до</a:t>
                      </a:r>
                      <a:r>
                        <a:rPr lang="ru-RU" sz="1400" spc="10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Calibri" panose="020F0502020204030204" pitchFamily="34" charset="0"/>
                        </a:rPr>
                        <a:t>середины</a:t>
                      </a:r>
                      <a:r>
                        <a:rPr lang="ru-RU" sz="1400" spc="10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Calibri" panose="020F0502020204030204" pitchFamily="34" charset="0"/>
                        </a:rPr>
                        <a:t>Х</a:t>
                      </a:r>
                      <a:r>
                        <a:rPr lang="en-US" sz="1400" dirty="0">
                          <a:effectLst/>
                          <a:latin typeface="Calibri" panose="020F0502020204030204" pitchFamily="34" charset="0"/>
                        </a:rPr>
                        <a:t>I</a:t>
                      </a:r>
                      <a:r>
                        <a:rPr lang="en-US" sz="1400" spc="10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Calibri" panose="020F0502020204030204" pitchFamily="34" charset="0"/>
                        </a:rPr>
                        <a:t>в.</a:t>
                      </a:r>
                      <a:r>
                        <a:rPr lang="ru-RU" sz="1400" spc="5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</a:endParaRPr>
                    </a:p>
                    <a:p>
                      <a:pPr marR="26670"/>
                      <a:r>
                        <a:rPr lang="ru-RU" sz="1400" i="1" spc="-5" dirty="0">
                          <a:effectLst/>
                          <a:latin typeface="Calibri" panose="020F0502020204030204" pitchFamily="34" charset="0"/>
                        </a:rPr>
                        <a:t>Содержание:</a:t>
                      </a:r>
                      <a:r>
                        <a:rPr lang="ru-RU" sz="1400" i="1" spc="-50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ru-RU" sz="1400" spc="-5" dirty="0">
                          <a:effectLst/>
                          <a:latin typeface="Calibri" panose="020F0502020204030204" pitchFamily="34" charset="0"/>
                        </a:rPr>
                        <a:t>в</a:t>
                      </a:r>
                      <a:r>
                        <a:rPr lang="ru-RU" sz="1400" spc="-50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ru-RU" sz="1400" spc="-5" dirty="0">
                          <a:effectLst/>
                          <a:latin typeface="Calibri" panose="020F0502020204030204" pitchFamily="34" charset="0"/>
                        </a:rPr>
                        <a:t>процессе</a:t>
                      </a:r>
                      <a:r>
                        <a:rPr lang="ru-RU" sz="1400" spc="-45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ru-RU" sz="1400" spc="-5" dirty="0">
                          <a:effectLst/>
                          <a:latin typeface="Calibri" panose="020F0502020204030204" pitchFamily="34" charset="0"/>
                        </a:rPr>
                        <a:t>смешения</a:t>
                      </a:r>
                      <a:r>
                        <a:rPr lang="ru-RU" sz="1400" spc="-50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Calibri" panose="020F0502020204030204" pitchFamily="34" charset="0"/>
                        </a:rPr>
                        <a:t>народов</a:t>
                      </a:r>
                      <a:r>
                        <a:rPr lang="ru-RU" sz="1400" spc="-50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Calibri" panose="020F0502020204030204" pitchFamily="34" charset="0"/>
                        </a:rPr>
                        <a:t>и</a:t>
                      </a:r>
                      <a:r>
                        <a:rPr lang="ru-RU" sz="1400" spc="-45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Calibri" panose="020F0502020204030204" pitchFamily="34" charset="0"/>
                        </a:rPr>
                        <a:t>обычаев</a:t>
                      </a:r>
                      <a:r>
                        <a:rPr lang="ru-RU" sz="1400" spc="-220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Calibri" panose="020F0502020204030204" pitchFamily="34" charset="0"/>
                        </a:rPr>
                        <a:t>складывались</a:t>
                      </a:r>
                      <a:r>
                        <a:rPr lang="ru-RU" sz="1400" spc="-30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Calibri" panose="020F0502020204030204" pitchFamily="34" charset="0"/>
                        </a:rPr>
                        <a:t>основные</a:t>
                      </a:r>
                      <a:r>
                        <a:rPr lang="ru-RU" sz="1400" spc="-25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Calibri" panose="020F0502020204030204" pitchFamily="34" charset="0"/>
                        </a:rPr>
                        <a:t>черты</a:t>
                      </a:r>
                      <a:r>
                        <a:rPr lang="ru-RU" sz="1400" spc="-30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Calibri" panose="020F0502020204030204" pitchFamily="34" charset="0"/>
                        </a:rPr>
                        <a:t>эпохи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235698">
                <a:tc>
                  <a:txBody>
                    <a:bodyPr/>
                    <a:lstStyle/>
                    <a:p>
                      <a:pPr marR="135890" algn="just"/>
                      <a:r>
                        <a:rPr lang="ru-RU" sz="1800" dirty="0">
                          <a:effectLst/>
                        </a:rPr>
                        <a:t>Второй этап.</a:t>
                      </a:r>
                      <a:r>
                        <a:rPr lang="ru-RU" sz="1800" spc="-225" dirty="0">
                          <a:effectLst/>
                        </a:rPr>
                        <a:t> </a:t>
                      </a:r>
                      <a:endParaRPr lang="ru-RU" sz="1600" dirty="0">
                        <a:effectLst/>
                      </a:endParaRPr>
                    </a:p>
                    <a:p>
                      <a:pPr marR="135890" algn="just"/>
                      <a:r>
                        <a:rPr lang="ru-RU" sz="1800" dirty="0">
                          <a:effectLst/>
                        </a:rPr>
                        <a:t>Зрелое Средневековье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R="101600"/>
                      <a:r>
                        <a:rPr lang="ru-RU" sz="1400" i="1" dirty="0">
                          <a:effectLst/>
                          <a:latin typeface="Calibri" panose="020F0502020204030204" pitchFamily="34" charset="0"/>
                        </a:rPr>
                        <a:t>Хронологические</a:t>
                      </a:r>
                      <a:r>
                        <a:rPr lang="ru-RU" sz="1400" i="1" spc="35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ru-RU" sz="1400" i="1" dirty="0">
                          <a:effectLst/>
                          <a:latin typeface="Calibri" panose="020F0502020204030204" pitchFamily="34" charset="0"/>
                        </a:rPr>
                        <a:t>рамки:</a:t>
                      </a:r>
                      <a:r>
                        <a:rPr lang="ru-RU" sz="1400" i="1" spc="35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Calibri" panose="020F0502020204030204" pitchFamily="34" charset="0"/>
                        </a:rPr>
                        <a:t>с</a:t>
                      </a:r>
                      <a:r>
                        <a:rPr lang="ru-RU" sz="1400" spc="35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Calibri" panose="020F0502020204030204" pitchFamily="34" charset="0"/>
                        </a:rPr>
                        <a:t>середины</a:t>
                      </a:r>
                      <a:r>
                        <a:rPr lang="ru-RU" sz="1400" spc="35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Calibri" panose="020F0502020204030204" pitchFamily="34" charset="0"/>
                        </a:rPr>
                        <a:t>Х</a:t>
                      </a:r>
                      <a:r>
                        <a:rPr lang="en-US" sz="1400" dirty="0">
                          <a:effectLst/>
                          <a:latin typeface="Calibri" panose="020F0502020204030204" pitchFamily="34" charset="0"/>
                        </a:rPr>
                        <a:t>I</a:t>
                      </a:r>
                      <a:r>
                        <a:rPr lang="en-US" sz="1400" spc="35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Calibri" panose="020F0502020204030204" pitchFamily="34" charset="0"/>
                        </a:rPr>
                        <a:t>в.</a:t>
                      </a:r>
                      <a:r>
                        <a:rPr lang="ru-RU" sz="1400" spc="35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Calibri" panose="020F0502020204030204" pitchFamily="34" charset="0"/>
                        </a:rPr>
                        <a:t>до</a:t>
                      </a:r>
                      <a:r>
                        <a:rPr lang="ru-RU" sz="1400" spc="35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Calibri" panose="020F0502020204030204" pitchFamily="34" charset="0"/>
                        </a:rPr>
                        <a:t>конца</a:t>
                      </a:r>
                      <a:r>
                        <a:rPr lang="ru-RU" sz="1400" spc="-210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dirty="0">
                          <a:effectLst/>
                          <a:latin typeface="Calibri" panose="020F0502020204030204" pitchFamily="34" charset="0"/>
                        </a:rPr>
                        <a:t>XIII</a:t>
                      </a:r>
                      <a:r>
                        <a:rPr lang="en-US" sz="1400" spc="-20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Calibri" panose="020F0502020204030204" pitchFamily="34" charset="0"/>
                        </a:rPr>
                        <a:t>в.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</a:endParaRPr>
                    </a:p>
                    <a:p>
                      <a:pPr marR="26670"/>
                      <a:r>
                        <a:rPr lang="ru-RU" sz="1400" i="1" dirty="0">
                          <a:effectLst/>
                          <a:latin typeface="Calibri" panose="020F0502020204030204" pitchFamily="34" charset="0"/>
                        </a:rPr>
                        <a:t>Содержание:</a:t>
                      </a:r>
                      <a:r>
                        <a:rPr lang="ru-RU" sz="1400" i="1" spc="5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Calibri" panose="020F0502020204030204" pitchFamily="34" charset="0"/>
                        </a:rPr>
                        <a:t>сложились</a:t>
                      </a:r>
                      <a:r>
                        <a:rPr lang="ru-RU" sz="1400" spc="5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Calibri" panose="020F0502020204030204" pitchFamily="34" charset="0"/>
                        </a:rPr>
                        <a:t>феодальные</a:t>
                      </a:r>
                      <a:r>
                        <a:rPr lang="ru-RU" sz="1400" spc="5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Calibri" panose="020F0502020204030204" pitchFamily="34" charset="0"/>
                        </a:rPr>
                        <a:t>государства-</a:t>
                      </a:r>
                      <a:r>
                        <a:rPr lang="ru-RU" sz="1400" dirty="0" err="1">
                          <a:effectLst/>
                          <a:latin typeface="Calibri" panose="020F0502020204030204" pitchFamily="34" charset="0"/>
                        </a:rPr>
                        <a:t>мо</a:t>
                      </a:r>
                      <a:r>
                        <a:rPr lang="ru-RU" sz="1400" spc="-210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Calibri" panose="020F0502020204030204" pitchFamily="34" charset="0"/>
                        </a:rPr>
                        <a:t>нархии</a:t>
                      </a:r>
                      <a:r>
                        <a:rPr lang="ru-RU" sz="1400" dirty="0">
                          <a:effectLst/>
                          <a:latin typeface="Calibri" panose="020F0502020204030204" pitchFamily="34" charset="0"/>
                        </a:rPr>
                        <a:t>,</a:t>
                      </a:r>
                      <a:r>
                        <a:rPr lang="ru-RU" sz="1400" spc="5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Calibri" panose="020F0502020204030204" pitchFamily="34" charset="0"/>
                        </a:rPr>
                        <a:t>а</a:t>
                      </a:r>
                      <a:r>
                        <a:rPr lang="ru-RU" sz="1400" spc="5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Calibri" panose="020F0502020204030204" pitchFamily="34" charset="0"/>
                        </a:rPr>
                        <a:t>устои</a:t>
                      </a:r>
                      <a:r>
                        <a:rPr lang="ru-RU" sz="1400" spc="5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Calibri" panose="020F0502020204030204" pitchFamily="34" charset="0"/>
                        </a:rPr>
                        <a:t>и</a:t>
                      </a:r>
                      <a:r>
                        <a:rPr lang="ru-RU" sz="1400" spc="5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Calibri" panose="020F0502020204030204" pitchFamily="34" charset="0"/>
                        </a:rPr>
                        <a:t>особенности</a:t>
                      </a:r>
                      <a:r>
                        <a:rPr lang="ru-RU" sz="1400" spc="5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Calibri" panose="020F0502020204030204" pitchFamily="34" charset="0"/>
                        </a:rPr>
                        <a:t>эпохи</a:t>
                      </a:r>
                      <a:r>
                        <a:rPr lang="ru-RU" sz="1400" spc="5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Calibri" panose="020F0502020204030204" pitchFamily="34" charset="0"/>
                        </a:rPr>
                        <a:t>проявили</a:t>
                      </a:r>
                      <a:r>
                        <a:rPr lang="ru-RU" sz="1400" spc="5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Calibri" panose="020F0502020204030204" pitchFamily="34" charset="0"/>
                        </a:rPr>
                        <a:t>себя</a:t>
                      </a:r>
                      <a:r>
                        <a:rPr lang="ru-RU" sz="1400" spc="5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Calibri" panose="020F0502020204030204" pitchFamily="34" charset="0"/>
                        </a:rPr>
                        <a:t>во</a:t>
                      </a:r>
                      <a:r>
                        <a:rPr lang="ru-RU" sz="1400" spc="-35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Calibri" panose="020F0502020204030204" pitchFamily="34" charset="0"/>
                        </a:rPr>
                        <a:t>всей</a:t>
                      </a:r>
                      <a:r>
                        <a:rPr lang="ru-RU" sz="1400" spc="-30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Calibri" panose="020F0502020204030204" pitchFamily="34" charset="0"/>
                        </a:rPr>
                        <a:t>полноте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35698">
                <a:tc>
                  <a:txBody>
                    <a:bodyPr/>
                    <a:lstStyle/>
                    <a:p>
                      <a:r>
                        <a:rPr lang="ru-RU" sz="1800" dirty="0">
                          <a:effectLst/>
                        </a:rPr>
                        <a:t>Третий этап.</a:t>
                      </a:r>
                      <a:r>
                        <a:rPr lang="ru-RU" sz="1800" spc="5" dirty="0">
                          <a:effectLst/>
                        </a:rPr>
                        <a:t> </a:t>
                      </a:r>
                      <a:endParaRPr lang="ru-RU" sz="1600" dirty="0">
                        <a:effectLst/>
                      </a:endParaRPr>
                    </a:p>
                    <a:p>
                      <a:r>
                        <a:rPr lang="ru-RU" sz="1800" dirty="0">
                          <a:effectLst/>
                        </a:rPr>
                        <a:t>Позднее</a:t>
                      </a:r>
                      <a:r>
                        <a:rPr lang="ru-RU" sz="1800" spc="15" dirty="0">
                          <a:effectLst/>
                        </a:rPr>
                        <a:t> </a:t>
                      </a:r>
                      <a:r>
                        <a:rPr lang="ru-RU" sz="1800" dirty="0">
                          <a:effectLst/>
                        </a:rPr>
                        <a:t>Средневековье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R="24765"/>
                      <a:r>
                        <a:rPr lang="ru-RU" sz="1400" i="1" dirty="0">
                          <a:effectLst/>
                          <a:latin typeface="Calibri" panose="020F0502020204030204" pitchFamily="34" charset="0"/>
                        </a:rPr>
                        <a:t>Хронологические рамки: </a:t>
                      </a:r>
                      <a:r>
                        <a:rPr lang="ru-RU" sz="1400" dirty="0">
                          <a:effectLst/>
                          <a:latin typeface="Calibri" panose="020F0502020204030204" pitchFamily="34" charset="0"/>
                        </a:rPr>
                        <a:t>период Х</a:t>
                      </a:r>
                      <a:r>
                        <a:rPr lang="en-US" sz="1400" dirty="0">
                          <a:effectLst/>
                          <a:latin typeface="Calibri" panose="020F0502020204030204" pitchFamily="34" charset="0"/>
                        </a:rPr>
                        <a:t>IV</a:t>
                      </a:r>
                      <a:r>
                        <a:rPr lang="ru-RU" sz="1400" dirty="0">
                          <a:effectLst/>
                          <a:latin typeface="Calibri" panose="020F0502020204030204" pitchFamily="34" charset="0"/>
                        </a:rPr>
                        <a:t>–Х</a:t>
                      </a:r>
                      <a:r>
                        <a:rPr lang="en-US" sz="1400" dirty="0">
                          <a:effectLst/>
                          <a:latin typeface="Calibri" panose="020F0502020204030204" pitchFamily="34" charset="0"/>
                        </a:rPr>
                        <a:t>V</a:t>
                      </a:r>
                      <a:r>
                        <a:rPr lang="ru-RU" sz="1400" dirty="0">
                          <a:effectLst/>
                          <a:latin typeface="Calibri" panose="020F0502020204030204" pitchFamily="34" charset="0"/>
                        </a:rPr>
                        <a:t> вв.</a:t>
                      </a:r>
                      <a:r>
                        <a:rPr lang="ru-RU" sz="1400" spc="5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</a:endParaRPr>
                    </a:p>
                    <a:p>
                      <a:pPr marR="24765"/>
                      <a:r>
                        <a:rPr lang="ru-RU" sz="1400" i="1" dirty="0">
                          <a:effectLst/>
                          <a:latin typeface="Calibri" panose="020F0502020204030204" pitchFamily="34" charset="0"/>
                        </a:rPr>
                        <a:t>Содержание: </a:t>
                      </a:r>
                      <a:r>
                        <a:rPr lang="ru-RU" sz="1400" dirty="0">
                          <a:effectLst/>
                          <a:latin typeface="Calibri" panose="020F0502020204030204" pitchFamily="34" charset="0"/>
                        </a:rPr>
                        <a:t>этот этап характеризуется новыми об</a:t>
                      </a:r>
                      <a:r>
                        <a:rPr lang="ru-RU" sz="1400" spc="-5" dirty="0">
                          <a:effectLst/>
                          <a:latin typeface="Calibri" panose="020F0502020204030204" pitchFamily="34" charset="0"/>
                        </a:rPr>
                        <a:t>стоятельствами</a:t>
                      </a:r>
                      <a:r>
                        <a:rPr lang="ru-RU" sz="1400" spc="-55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ru-RU" sz="1400" spc="-5" dirty="0">
                          <a:effectLst/>
                          <a:latin typeface="Calibri" panose="020F0502020204030204" pitchFamily="34" charset="0"/>
                        </a:rPr>
                        <a:t>и</a:t>
                      </a:r>
                      <a:r>
                        <a:rPr lang="ru-RU" sz="1400" spc="-55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ru-RU" sz="1400" spc="-5" dirty="0">
                          <a:effectLst/>
                          <a:latin typeface="Calibri" panose="020F0502020204030204" pitchFamily="34" charset="0"/>
                        </a:rPr>
                        <a:t>преобразованиями</a:t>
                      </a:r>
                      <a:r>
                        <a:rPr lang="ru-RU" sz="1400" spc="-55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Calibri" panose="020F0502020204030204" pitchFamily="34" charset="0"/>
                        </a:rPr>
                        <a:t>внутри</a:t>
                      </a:r>
                      <a:r>
                        <a:rPr lang="ru-RU" sz="1400" spc="-50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Calibri" panose="020F0502020204030204" pitchFamily="34" charset="0"/>
                        </a:rPr>
                        <a:t>общества;</a:t>
                      </a:r>
                      <a:r>
                        <a:rPr lang="ru-RU" sz="1400" spc="-225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ru-RU" sz="1400" spc="-5" dirty="0">
                          <a:effectLst/>
                          <a:latin typeface="Calibri" panose="020F0502020204030204" pitchFamily="34" charset="0"/>
                        </a:rPr>
                        <a:t>в</a:t>
                      </a:r>
                      <a:r>
                        <a:rPr lang="ru-RU" sz="1400" spc="-55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ru-RU" sz="1400" spc="-5" dirty="0">
                          <a:effectLst/>
                          <a:latin typeface="Calibri" panose="020F0502020204030204" pitchFamily="34" charset="0"/>
                        </a:rPr>
                        <a:t>конце</a:t>
                      </a:r>
                      <a:r>
                        <a:rPr lang="ru-RU" sz="1400" spc="-50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ru-RU" sz="1400" spc="-5" dirty="0">
                          <a:effectLst/>
                          <a:latin typeface="Calibri" panose="020F0502020204030204" pitchFamily="34" charset="0"/>
                        </a:rPr>
                        <a:t>Х</a:t>
                      </a:r>
                      <a:r>
                        <a:rPr lang="en-US" sz="1400" spc="-5" dirty="0">
                          <a:effectLst/>
                          <a:latin typeface="Calibri" panose="020F0502020204030204" pitchFamily="34" charset="0"/>
                        </a:rPr>
                        <a:t>V</a:t>
                      </a:r>
                      <a:r>
                        <a:rPr lang="en-US" sz="1400" spc="-55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ru-RU" sz="1400" spc="-5" dirty="0">
                          <a:effectLst/>
                          <a:latin typeface="Calibri" panose="020F0502020204030204" pitchFamily="34" charset="0"/>
                        </a:rPr>
                        <a:t>в.</a:t>
                      </a:r>
                      <a:r>
                        <a:rPr lang="ru-RU" sz="1400" spc="-50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ru-RU" sz="1400" spc="-5" dirty="0">
                          <a:effectLst/>
                          <a:latin typeface="Calibri" panose="020F0502020204030204" pitchFamily="34" charset="0"/>
                        </a:rPr>
                        <a:t>произошли</a:t>
                      </a:r>
                      <a:r>
                        <a:rPr lang="ru-RU" sz="1400" spc="-50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Calibri" panose="020F0502020204030204" pitchFamily="34" charset="0"/>
                        </a:rPr>
                        <a:t>события,</a:t>
                      </a:r>
                      <a:r>
                        <a:rPr lang="ru-RU" sz="1400" spc="-55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Calibri" panose="020F0502020204030204" pitchFamily="34" charset="0"/>
                        </a:rPr>
                        <a:t>которые</a:t>
                      </a:r>
                      <a:r>
                        <a:rPr lang="ru-RU" sz="1400" spc="-50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Calibri" panose="020F0502020204030204" pitchFamily="34" charset="0"/>
                        </a:rPr>
                        <a:t>позволили</a:t>
                      </a:r>
                      <a:r>
                        <a:rPr lang="ru-RU" sz="1400" spc="-220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Calibri" panose="020F0502020204030204" pitchFamily="34" charset="0"/>
                        </a:rPr>
                        <a:t>европейцам</a:t>
                      </a:r>
                      <a:r>
                        <a:rPr lang="ru-RU" sz="1400" spc="-50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Calibri" panose="020F0502020204030204" pitchFamily="34" charset="0"/>
                        </a:rPr>
                        <a:t>перейти</a:t>
                      </a:r>
                      <a:r>
                        <a:rPr lang="ru-RU" sz="1400" spc="-50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Calibri" panose="020F0502020204030204" pitchFamily="34" charset="0"/>
                        </a:rPr>
                        <a:t>к</a:t>
                      </a:r>
                      <a:r>
                        <a:rPr lang="ru-RU" sz="1400" spc="-45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Calibri" panose="020F0502020204030204" pitchFamily="34" charset="0"/>
                        </a:rPr>
                        <a:t>раннему</a:t>
                      </a:r>
                      <a:r>
                        <a:rPr lang="ru-RU" sz="1400" spc="-50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Calibri" panose="020F0502020204030204" pitchFamily="34" charset="0"/>
                        </a:rPr>
                        <a:t>Новому</a:t>
                      </a:r>
                      <a:r>
                        <a:rPr lang="ru-RU" sz="1400" spc="-45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Calibri" panose="020F0502020204030204" pitchFamily="34" charset="0"/>
                        </a:rPr>
                        <a:t>времени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0281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2812" y="3363838"/>
            <a:ext cx="2298856" cy="1688593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7" y="0"/>
            <a:ext cx="6736574" cy="505243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3154" y="771550"/>
            <a:ext cx="2158171" cy="219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263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Заголовок 3"/>
          <p:cNvSpPr txBox="1">
            <a:spLocks/>
          </p:cNvSpPr>
          <p:nvPr/>
        </p:nvSpPr>
        <p:spPr>
          <a:xfrm>
            <a:off x="150014" y="158815"/>
            <a:ext cx="8837782" cy="756751"/>
          </a:xfrm>
          <a:prstGeom prst="rect">
            <a:avLst/>
          </a:prstGeom>
          <a:solidFill>
            <a:srgbClr val="3B325C"/>
          </a:solidFill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каким источникам ученые изучают </a:t>
            </a:r>
          </a:p>
          <a:p>
            <a:r>
              <a:rPr lang="ru-RU" sz="2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историю Средних веков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5306" y="962730"/>
            <a:ext cx="8832490" cy="892552"/>
          </a:xfrm>
          <a:prstGeom prst="rect">
            <a:avLst/>
          </a:prstGeom>
          <a:solidFill>
            <a:schemeClr val="bg2"/>
          </a:solidFill>
          <a:ln w="3175"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600" b="1" dirty="0" smtClean="0">
                <a:ln w="1905"/>
                <a:solidFill>
                  <a:srgbClr val="3B325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Заполни таблицу, прочитав раздел параграфа на стр.9-11. 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7130207"/>
              </p:ext>
            </p:extLst>
          </p:nvPr>
        </p:nvGraphicFramePr>
        <p:xfrm>
          <a:off x="211561" y="2067694"/>
          <a:ext cx="8776235" cy="280416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3744417"/>
                <a:gridCol w="5031818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Вещественные источники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с/х инструменты, монеты, оружие, мебель, посуда,</a:t>
                      </a:r>
                      <a:r>
                        <a:rPr lang="ru-RU" sz="1600" baseline="0" dirty="0" smtClean="0"/>
                        <a:t> одежда, картины, портреты, остатки кораблей, постройки Средневековой эпохи – дома, храмы, замки</a:t>
                      </a:r>
                      <a:endParaRPr lang="ru-RU" sz="1600" b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Письменные</a:t>
                      </a:r>
                      <a:r>
                        <a:rPr lang="ru-RU" sz="1600" b="1" baseline="0" dirty="0" smtClean="0"/>
                        <a:t> источники</a:t>
                      </a:r>
                    </a:p>
                    <a:p>
                      <a:endParaRPr lang="ru-RU" sz="1600" b="1" dirty="0">
                        <a:solidFill>
                          <a:srgbClr val="00206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16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Устные источники</a:t>
                      </a:r>
                    </a:p>
                    <a:p>
                      <a:endParaRPr lang="ru-RU" sz="1600" b="1" dirty="0">
                        <a:solidFill>
                          <a:srgbClr val="00206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16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Произведения искусства</a:t>
                      </a:r>
                    </a:p>
                    <a:p>
                      <a:endParaRPr lang="ru-RU" sz="1600" b="1" dirty="0">
                        <a:solidFill>
                          <a:srgbClr val="00206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16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1926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6859806"/>
              </p:ext>
            </p:extLst>
          </p:nvPr>
        </p:nvGraphicFramePr>
        <p:xfrm>
          <a:off x="150014" y="1052488"/>
          <a:ext cx="8837782" cy="3967534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189738"/>
                <a:gridCol w="6648044"/>
              </a:tblGrid>
              <a:tr h="856230"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Вещественные источники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600" b="0" dirty="0" smtClean="0"/>
                        <a:t>с/х инструменты, монеты, оружие, мебель, посуда,</a:t>
                      </a:r>
                      <a:r>
                        <a:rPr lang="ru-RU" sz="1600" b="0" baseline="0" dirty="0" smtClean="0"/>
                        <a:t> одежда, картины, портреты, остатки кораблей, постройки Средневековой эпохи – дома, храмы, замки</a:t>
                      </a:r>
                      <a:endParaRPr lang="ru-RU" sz="1600" b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</a:tr>
              <a:tr h="1617324"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Письменные</a:t>
                      </a:r>
                      <a:r>
                        <a:rPr lang="ru-RU" sz="1600" b="1" baseline="0" dirty="0" smtClean="0"/>
                        <a:t> источники</a:t>
                      </a:r>
                    </a:p>
                    <a:p>
                      <a:endParaRPr lang="ru-RU" sz="1600" b="1" dirty="0">
                        <a:solidFill>
                          <a:srgbClr val="00206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Рукописи:</a:t>
                      </a:r>
                      <a:r>
                        <a:rPr lang="ru-RU" sz="1600" baseline="0" dirty="0" smtClean="0"/>
                        <a:t> о дарении, завещании, покупке земли или ценных вещей. Описание владений, отчеты управляющих имениями, договоры. Законы и указы правителей, решения судов, международные соглашения, церковные записи. Исторические сочинения, летописи, описание путешествий, произведения художественной литературы и сочинения ученых и др.</a:t>
                      </a:r>
                      <a:endParaRPr lang="ru-RU" sz="16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</a:tr>
              <a:tr h="891447"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Устные источники</a:t>
                      </a:r>
                      <a:endParaRPr lang="ru-RU" sz="1600" b="1" dirty="0" smtClean="0">
                        <a:solidFill>
                          <a:srgbClr val="00206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Пословицы, поговорки, обряды, загадки, песни, мифы, сказания, легенды</a:t>
                      </a:r>
                      <a:endParaRPr lang="ru-RU" sz="16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</a:tr>
              <a:tr h="602533"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Произведения искусства</a:t>
                      </a:r>
                      <a:endParaRPr lang="ru-RU" sz="1600" b="1" dirty="0" smtClean="0">
                        <a:solidFill>
                          <a:srgbClr val="00206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Рисунки в книгах</a:t>
                      </a:r>
                      <a:r>
                        <a:rPr lang="ru-RU" sz="1600" baseline="0" dirty="0" smtClean="0"/>
                        <a:t> и на коврах, картины, иконы, фрески, статуи в храмах</a:t>
                      </a:r>
                      <a:endParaRPr lang="ru-RU" sz="16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Заголовок 3"/>
          <p:cNvSpPr txBox="1">
            <a:spLocks/>
          </p:cNvSpPr>
          <p:nvPr/>
        </p:nvSpPr>
        <p:spPr>
          <a:xfrm>
            <a:off x="150014" y="158815"/>
            <a:ext cx="8837782" cy="756751"/>
          </a:xfrm>
          <a:prstGeom prst="rect">
            <a:avLst/>
          </a:prstGeom>
          <a:solidFill>
            <a:srgbClr val="3B325C"/>
          </a:solidFill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каким источникам ученые изучают </a:t>
            </a:r>
          </a:p>
          <a:p>
            <a:r>
              <a:rPr lang="ru-RU" sz="2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историю Средних веков</a:t>
            </a:r>
          </a:p>
        </p:txBody>
      </p:sp>
    </p:spTree>
    <p:extLst>
      <p:ext uri="{BB962C8B-B14F-4D97-AF65-F5344CB8AC3E}">
        <p14:creationId xmlns:p14="http://schemas.microsoft.com/office/powerpoint/2010/main" val="1913863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1571" y="385096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Задание 1. Умеете ли вы считать?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813720"/>
            <a:ext cx="8928992" cy="4206301"/>
          </a:xfrm>
        </p:spPr>
        <p:txBody>
          <a:bodyPr>
            <a:normAutofit lnSpcReduction="10000"/>
          </a:bodyPr>
          <a:lstStyle/>
          <a:p>
            <a:pPr lvl="0"/>
            <a:r>
              <a:rPr lang="ru-RU" dirty="0"/>
              <a:t>Сколько лет продолжалась история средних веков? </a:t>
            </a:r>
            <a:endParaRPr lang="ru-RU" dirty="0" smtClean="0"/>
          </a:p>
          <a:p>
            <a:pPr lvl="0"/>
            <a:r>
              <a:rPr lang="ru-RU" dirty="0" smtClean="0"/>
              <a:t>Сколько </a:t>
            </a:r>
            <a:r>
              <a:rPr lang="ru-RU" dirty="0"/>
              <a:t>столетий назад началась история средних веков? </a:t>
            </a:r>
          </a:p>
          <a:p>
            <a:pPr lvl="0"/>
            <a:r>
              <a:rPr lang="ru-RU" dirty="0"/>
              <a:t>Напишите любой год, относящийся VI в. XII в.</a:t>
            </a:r>
          </a:p>
          <a:p>
            <a:pPr lvl="0"/>
            <a:r>
              <a:rPr lang="ru-RU" dirty="0"/>
              <a:t>К какому веку относятся 843 г.? 1453 г.? 1054 г ?</a:t>
            </a:r>
          </a:p>
          <a:p>
            <a:pPr lvl="0"/>
            <a:r>
              <a:rPr lang="ru-RU" dirty="0"/>
              <a:t>Напишите римскими цифрами: 5, 11, 15; арабскими цифрами: VIII,  XXXVIII, XXIV.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483768" y="1302893"/>
            <a:ext cx="1503681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/>
            <a:r>
              <a:rPr lang="ru-RU" sz="2800" dirty="0" smtClean="0"/>
              <a:t>11 веков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347864" y="2254737"/>
            <a:ext cx="2143985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400" dirty="0"/>
              <a:t>17 веков назад</a:t>
            </a:r>
          </a:p>
        </p:txBody>
      </p:sp>
    </p:spTree>
    <p:extLst>
      <p:ext uri="{BB962C8B-B14F-4D97-AF65-F5344CB8AC3E}">
        <p14:creationId xmlns:p14="http://schemas.microsoft.com/office/powerpoint/2010/main" val="2698625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915566"/>
            <a:ext cx="8856984" cy="1285651"/>
          </a:xfrm>
        </p:spPr>
        <p:txBody>
          <a:bodyPr>
            <a:noAutofit/>
          </a:bodyPr>
          <a:lstStyle/>
          <a:p>
            <a:r>
              <a:rPr lang="ru-RU" sz="3200" dirty="0"/>
              <a:t>Подпишите даты начала и окончания истории Средних веков.</a:t>
            </a:r>
            <a:endParaRPr lang="ru-RU" sz="3200" dirty="0">
              <a:effectLst/>
            </a:endParaRPr>
          </a:p>
        </p:txBody>
      </p:sp>
      <p:pic>
        <p:nvPicPr>
          <p:cNvPr id="5" name="Объект 4" descr="https://resh.edu.ru/uploads/lesson_extract/7893/20210701112016/OEBPS/objects/c_hist_6_1_1/c4896d44-0023-4d5b-9319-4f78bfb79a16.jpe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075806"/>
            <a:ext cx="6408712" cy="1296144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8" name="Picture 2" descr="https://resh.edu.ru/uploads/lesson_extract/7893/20210701112016/OEBPS/objects/c_hist_6_1_1/f5e64d7f-625f-41f6-b158-6b30311a7cc0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499742"/>
            <a:ext cx="6408712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263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50318"/>
            <a:ext cx="8229600" cy="1501675"/>
          </a:xfrm>
        </p:spPr>
        <p:txBody>
          <a:bodyPr>
            <a:normAutofit/>
          </a:bodyPr>
          <a:lstStyle/>
          <a:p>
            <a:r>
              <a:rPr lang="ru-RU" sz="2700" b="1" dirty="0" smtClean="0"/>
              <a:t>Задание 3. </a:t>
            </a:r>
            <a:r>
              <a:rPr lang="ru-RU" sz="2700" dirty="0" smtClean="0"/>
              <a:t>Определите хронологические рамки трёх этапов средневековья.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419622"/>
            <a:ext cx="8892480" cy="347652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__________________– </a:t>
            </a:r>
            <a:r>
              <a:rPr lang="ru-RU" dirty="0"/>
              <a:t>Раннее средневековье.</a:t>
            </a:r>
          </a:p>
          <a:p>
            <a:pPr marL="0" indent="0">
              <a:buNone/>
            </a:pPr>
            <a:r>
              <a:rPr lang="ru-RU" dirty="0" smtClean="0"/>
              <a:t>_________________ </a:t>
            </a:r>
            <a:r>
              <a:rPr lang="ru-RU" dirty="0"/>
              <a:t>– Высокое средневековье.</a:t>
            </a:r>
          </a:p>
          <a:p>
            <a:pPr marL="0" indent="0">
              <a:buNone/>
            </a:pPr>
            <a:r>
              <a:rPr lang="ru-RU" dirty="0" smtClean="0"/>
              <a:t>_________________ </a:t>
            </a:r>
            <a:r>
              <a:rPr lang="ru-RU" dirty="0"/>
              <a:t>– Позднее средневековье.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995686"/>
            <a:ext cx="3779912" cy="64013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81809" y="2689114"/>
            <a:ext cx="29743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/>
              <a:t>Середина </a:t>
            </a:r>
            <a:r>
              <a:rPr lang="en-US" sz="2400" b="1" dirty="0"/>
              <a:t>XI – XIII </a:t>
            </a:r>
            <a:r>
              <a:rPr lang="ru-RU" sz="2400" b="1" dirty="0"/>
              <a:t>вв.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3269536"/>
            <a:ext cx="15808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XIV–XV </a:t>
            </a:r>
            <a:r>
              <a:rPr lang="ru-RU" sz="2400" b="1" dirty="0"/>
              <a:t>вв.</a:t>
            </a:r>
          </a:p>
        </p:txBody>
      </p:sp>
    </p:spTree>
    <p:extLst>
      <p:ext uri="{BB962C8B-B14F-4D97-AF65-F5344CB8AC3E}">
        <p14:creationId xmlns:p14="http://schemas.microsoft.com/office/powerpoint/2010/main" val="3609784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7534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Вопросы</a:t>
            </a:r>
            <a:r>
              <a:rPr lang="ru-RU" dirty="0"/>
              <a:t>: 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/>
              <a:t>- </a:t>
            </a:r>
            <a:r>
              <a:rPr lang="ru-RU" dirty="0"/>
              <a:t>Какой промежуток занимает Средневековье в истории?</a:t>
            </a:r>
          </a:p>
          <a:p>
            <a:pPr marL="0" indent="0">
              <a:buNone/>
            </a:pPr>
            <a:r>
              <a:rPr lang="ru-RU" dirty="0"/>
              <a:t>- Какие основные сословия существовали в тот период? Кратко опишите каждое из них.</a:t>
            </a:r>
          </a:p>
          <a:p>
            <a:pPr marL="0" indent="0">
              <a:buNone/>
            </a:pPr>
            <a:r>
              <a:rPr lang="ru-RU" dirty="0"/>
              <a:t>- Каким образом историк получает разнообразные сведения о прошлом? Что такое исторические источники? Какие виды исторических источников вам известны?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1796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99592" y="1347614"/>
            <a:ext cx="799288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ru-RU" sz="2400" dirty="0"/>
              <a:t>Найдите в словарях сведения о том, что изучают вспомогательные исторические дисциплины – помощницы истории: АРХЕОЛОГИЯ, ЭТГОГРАФИЯ, ТОПОНИМИКА, ХРОНОЛОГИЯ, ГЕРАЛЬДИКА, НУМИЗМАТИКА. Объясните происхождение этих названий. Выпишите определения в </a:t>
            </a:r>
            <a:r>
              <a:rPr lang="ru-RU" sz="2400" dirty="0" smtClean="0"/>
              <a:t>тетрадь.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400" dirty="0" smtClean="0"/>
              <a:t>Пересказ </a:t>
            </a:r>
            <a:r>
              <a:rPr lang="ru-RU" sz="2400" dirty="0"/>
              <a:t>с 6-11 в учебнике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611560" y="342404"/>
            <a:ext cx="79500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153E"/>
                </a:solidFill>
                <a:latin typeface="Arial" pitchFamily="34" charset="0"/>
                <a:cs typeface="Arial" pitchFamily="34" charset="0"/>
              </a:rPr>
              <a:t>Домашнее задание</a:t>
            </a:r>
            <a:endParaRPr lang="ru-RU" sz="3200" b="1" dirty="0">
              <a:solidFill>
                <a:srgbClr val="00153E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108076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6" name="Picture 10" descr="http://upload.wikimedia.org/wikipedia/commons/3/33/Neanderthals_-_Artist's_rendition_of_Earth_approximately_60,000_years_a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11510"/>
            <a:ext cx="5871611" cy="44439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6842847" y="339502"/>
            <a:ext cx="1890389" cy="24929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Древний</a:t>
            </a:r>
          </a:p>
          <a:p>
            <a:pPr algn="ctr"/>
            <a:r>
              <a:rPr lang="ru-RU" sz="28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мир</a:t>
            </a:r>
          </a:p>
          <a:p>
            <a:pPr algn="ctr"/>
            <a:endParaRPr lang="ru-RU" sz="2800" b="1" dirty="0" smtClean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algn="ctr"/>
            <a:endParaRPr lang="ru-RU" sz="24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ru-RU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804248" y="1851670"/>
            <a:ext cx="228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sz="2800" b="1" dirty="0">
                <a:solidFill>
                  <a:srgbClr val="00153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Средние</a:t>
            </a:r>
          </a:p>
          <a:p>
            <a:pPr lvl="0" algn="ctr"/>
            <a:r>
              <a:rPr lang="ru-RU" sz="2800" b="1" dirty="0">
                <a:solidFill>
                  <a:srgbClr val="00153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Века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804248" y="3366740"/>
            <a:ext cx="228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sz="28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Новое </a:t>
            </a:r>
          </a:p>
          <a:p>
            <a:pPr lvl="0" algn="ctr"/>
            <a:r>
              <a:rPr lang="ru-RU" sz="28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время </a:t>
            </a:r>
          </a:p>
        </p:txBody>
      </p:sp>
      <p:sp>
        <p:nvSpPr>
          <p:cNvPr id="4" name="Стрелка вниз 3"/>
          <p:cNvSpPr/>
          <p:nvPr/>
        </p:nvSpPr>
        <p:spPr>
          <a:xfrm>
            <a:off x="7638488" y="1491630"/>
            <a:ext cx="461904" cy="432048"/>
          </a:xfrm>
          <a:prstGeom prst="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7668344" y="2931790"/>
            <a:ext cx="461904" cy="432048"/>
          </a:xfrm>
          <a:prstGeom prst="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Picture 6" descr="http://www.artes.su/wallpapers/ef09d3fdd5a1d358a0889753f6f649d2/976_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26"/>
          <a:stretch>
            <a:fillRect/>
          </a:stretch>
        </p:blipFill>
        <p:spPr bwMode="auto">
          <a:xfrm>
            <a:off x="360039" y="267494"/>
            <a:ext cx="5940153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2" descr="http://demiart.ru/forum/uploads4/post-109090-125390619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287" y="256360"/>
            <a:ext cx="6372201" cy="46307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004160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" grpId="0"/>
      <p:bldP spid="3" grpId="0"/>
      <p:bldP spid="4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982359" y="483518"/>
            <a:ext cx="32458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153E"/>
                </a:solidFill>
                <a:latin typeface="Arial" pitchFamily="34" charset="0"/>
                <a:cs typeface="Arial" pitchFamily="34" charset="0"/>
              </a:rPr>
              <a:t>Лента времени</a:t>
            </a:r>
            <a:endParaRPr lang="ru-RU" sz="3200" b="1" dirty="0">
              <a:solidFill>
                <a:srgbClr val="00153E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2219" t="26053" r="2140" b="23872"/>
          <a:stretch/>
        </p:blipFill>
        <p:spPr>
          <a:xfrm>
            <a:off x="582118" y="1203598"/>
            <a:ext cx="8046306" cy="3159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81881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8313" y="1227405"/>
            <a:ext cx="3786820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</a:t>
            </a:r>
            <a:r>
              <a:rPr lang="ru-RU" sz="2400" dirty="0">
                <a:solidFill>
                  <a:srgbClr val="00153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Западной Европе 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период Средних веков длился с 5 по 15 </a:t>
            </a:r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века</a:t>
            </a:r>
            <a:endParaRPr lang="ru-RU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66149"/>
            <a:ext cx="4249537" cy="4033793"/>
          </a:xfrm>
          <a:prstGeom prst="rect">
            <a:avLst/>
          </a:prstGeom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unrise" dir="t"/>
          </a:scene3d>
          <a:sp3d prstMaterial="plastic"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93" b="97839" l="0" r="100000"/>
                    </a14:imgEffect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2210" y="195486"/>
            <a:ext cx="1028022" cy="1652499"/>
          </a:xfrm>
          <a:prstGeom prst="rect">
            <a:avLst/>
          </a:prstGeom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unrise" dir="t"/>
          </a:scene3d>
          <a:sp3d prstMaterial="flat"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7744" l="0" r="100000"/>
                    </a14:imgEffect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3039" y="1059582"/>
            <a:ext cx="4585345" cy="3323607"/>
          </a:xfrm>
          <a:prstGeom prst="rect">
            <a:avLst/>
          </a:prstGeom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unrise" dir="t"/>
          </a:scene3d>
          <a:sp3d prstMaterial="flat"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67430" y="474807"/>
            <a:ext cx="3351046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153E"/>
                </a:solidFill>
                <a:latin typeface="Arial" pitchFamily="34" charset="0"/>
                <a:cs typeface="Arial" pitchFamily="34" charset="0"/>
              </a:rPr>
              <a:t>Средневековье</a:t>
            </a:r>
            <a:endParaRPr lang="ru-RU" sz="3200" b="1" dirty="0">
              <a:solidFill>
                <a:srgbClr val="00153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67544" y="2715766"/>
            <a:ext cx="2808312" cy="15696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иных регионах </a:t>
            </a:r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мира он начался 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раньше, где-то </a:t>
            </a:r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позже</a:t>
            </a:r>
            <a:endParaRPr lang="ru-RU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678225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403648" y="483518"/>
            <a:ext cx="64148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153E"/>
                </a:solidFill>
                <a:latin typeface="Arial" pitchFamily="34" charset="0"/>
                <a:cs typeface="Arial" pitchFamily="34" charset="0"/>
              </a:rPr>
              <a:t>Периодизация Средневековья</a:t>
            </a:r>
            <a:endParaRPr lang="ru-RU" sz="3200" b="1" dirty="0">
              <a:solidFill>
                <a:srgbClr val="00153E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66" name="Picture 2" descr="http://wordweb.ru/uploads/posts/2011-06/1308571823_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32" b="96970" l="5400" r="974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93" y="1060518"/>
            <a:ext cx="1029109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http://ic.pics.livejournal.com/nevandal/16608622/40760/40760_origina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349" l="787" r="9527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026178" y="991956"/>
            <a:ext cx="1584605" cy="1276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4" descr="http://www.exomapia.ru/system/photos/50071/large/zamok-bodiam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896" b="66797" l="9961" r="8994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781" t="18661" r="7027" b="30977"/>
          <a:stretch/>
        </p:blipFill>
        <p:spPr bwMode="auto">
          <a:xfrm>
            <a:off x="3309231" y="1904127"/>
            <a:ext cx="2772743" cy="175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3203848" y="3787175"/>
            <a:ext cx="3234711" cy="1200329"/>
          </a:xfrm>
          <a:prstGeom prst="rect">
            <a:avLst/>
          </a:prstGeom>
          <a:ln>
            <a:solidFill>
              <a:srgbClr val="000054"/>
            </a:solidFill>
          </a:ln>
        </p:spPr>
        <p:style>
          <a:lnRef idx="1">
            <a:schemeClr val="accen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Развитое Средневековье </a:t>
            </a:r>
          </a:p>
          <a:p>
            <a:pPr algn="ctr"/>
            <a:r>
              <a:rPr lang="ru-RU" sz="2400" dirty="0" smtClean="0">
                <a:ln w="1905"/>
                <a:solidFill>
                  <a:srgbClr val="000054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(сер.</a:t>
            </a:r>
            <a:r>
              <a:rPr lang="en-US" sz="2400" dirty="0" smtClean="0">
                <a:ln w="1905"/>
                <a:solidFill>
                  <a:srgbClr val="000054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2400" dirty="0" smtClean="0">
                <a:ln w="1905"/>
                <a:solidFill>
                  <a:srgbClr val="000054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Х</a:t>
            </a:r>
            <a:r>
              <a:rPr lang="en-US" sz="2400" dirty="0" smtClean="0">
                <a:ln w="1905"/>
                <a:solidFill>
                  <a:srgbClr val="000054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I – </a:t>
            </a:r>
            <a:r>
              <a:rPr lang="ru-RU" sz="2400" dirty="0" smtClean="0">
                <a:ln w="1905"/>
                <a:solidFill>
                  <a:srgbClr val="000054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Х</a:t>
            </a:r>
            <a:r>
              <a:rPr lang="en-US" sz="2400" dirty="0" smtClean="0">
                <a:ln w="1905"/>
                <a:solidFill>
                  <a:srgbClr val="000054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III</a:t>
            </a:r>
            <a:r>
              <a:rPr lang="ru-RU" sz="2400" dirty="0" smtClean="0">
                <a:ln w="1905"/>
                <a:solidFill>
                  <a:srgbClr val="000054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вв.)</a:t>
            </a:r>
            <a:endParaRPr lang="ru-RU" sz="2400" dirty="0">
              <a:ln w="1905"/>
              <a:solidFill>
                <a:srgbClr val="000054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25987" y="2427734"/>
            <a:ext cx="2912699" cy="1200329"/>
          </a:xfrm>
          <a:prstGeom prst="rect">
            <a:avLst/>
          </a:prstGeom>
          <a:ln>
            <a:solidFill>
              <a:srgbClr val="000054"/>
            </a:solidFill>
          </a:ln>
        </p:spPr>
        <p:style>
          <a:lnRef idx="1">
            <a:schemeClr val="accen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Позднее Средневековье</a:t>
            </a:r>
          </a:p>
          <a:p>
            <a:pPr algn="ctr"/>
            <a:r>
              <a:rPr lang="ru-RU" sz="2400" dirty="0" smtClean="0">
                <a:ln w="1905"/>
                <a:solidFill>
                  <a:srgbClr val="000054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(Х</a:t>
            </a:r>
            <a:r>
              <a:rPr lang="en-US" sz="2400" dirty="0" smtClean="0">
                <a:ln w="1905"/>
                <a:solidFill>
                  <a:srgbClr val="000054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IV – </a:t>
            </a:r>
            <a:r>
              <a:rPr lang="ru-RU" sz="2400" dirty="0" smtClean="0">
                <a:ln w="1905"/>
                <a:solidFill>
                  <a:srgbClr val="000054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Х</a:t>
            </a:r>
            <a:r>
              <a:rPr lang="en-US" sz="2400" dirty="0">
                <a:ln w="1905"/>
                <a:solidFill>
                  <a:srgbClr val="000054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V</a:t>
            </a:r>
            <a:r>
              <a:rPr lang="ru-RU" sz="2400" dirty="0" smtClean="0">
                <a:ln w="1905"/>
                <a:solidFill>
                  <a:srgbClr val="000054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вв.)</a:t>
            </a:r>
            <a:endParaRPr lang="ru-RU" sz="2400" dirty="0">
              <a:ln w="1905"/>
              <a:solidFill>
                <a:srgbClr val="000054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-20676" y="2740905"/>
            <a:ext cx="3112981" cy="1200329"/>
          </a:xfrm>
          <a:prstGeom prst="rect">
            <a:avLst/>
          </a:prstGeom>
          <a:ln>
            <a:solidFill>
              <a:srgbClr val="000054"/>
            </a:solidFill>
          </a:ln>
        </p:spPr>
        <p:style>
          <a:lnRef idx="1">
            <a:schemeClr val="accen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Раннее Средневековье </a:t>
            </a:r>
          </a:p>
          <a:p>
            <a:pPr algn="ctr"/>
            <a:r>
              <a:rPr lang="ru-RU" sz="2400" dirty="0" smtClean="0">
                <a:ln w="1905"/>
                <a:solidFill>
                  <a:srgbClr val="000054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(к.</a:t>
            </a:r>
            <a:r>
              <a:rPr lang="en-US" sz="2400" dirty="0" smtClean="0">
                <a:ln w="1905"/>
                <a:solidFill>
                  <a:srgbClr val="000054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V – </a:t>
            </a:r>
            <a:r>
              <a:rPr lang="ru-RU" sz="2400" dirty="0" smtClean="0">
                <a:ln w="1905"/>
                <a:solidFill>
                  <a:srgbClr val="000054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сер. Х</a:t>
            </a:r>
            <a:r>
              <a:rPr lang="en-US" sz="2400" dirty="0" smtClean="0">
                <a:ln w="1905"/>
                <a:solidFill>
                  <a:srgbClr val="000054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I</a:t>
            </a:r>
            <a:r>
              <a:rPr lang="ru-RU" sz="2400" dirty="0" smtClean="0">
                <a:ln w="1905"/>
                <a:solidFill>
                  <a:srgbClr val="000054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вв.)</a:t>
            </a:r>
            <a:endParaRPr lang="ru-RU" sz="2400" dirty="0">
              <a:ln w="1905"/>
              <a:solidFill>
                <a:srgbClr val="000054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716781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050" y="241968"/>
            <a:ext cx="8525900" cy="4795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2888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29059" y="782043"/>
            <a:ext cx="8837782" cy="19389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Запомни и запиши в тетрадь: </a:t>
            </a:r>
          </a:p>
          <a:p>
            <a:r>
              <a:rPr lang="ru-RU" sz="2000" b="1" dirty="0" smtClean="0">
                <a:ln w="1905"/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Большинство современных учёных считают, что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000" dirty="0" smtClean="0">
                <a:ln w="1905"/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эпоха Средних веков начинается с падения (или гибели) Западной Римской империи и образования первых варварских королевств;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000" dirty="0" smtClean="0">
                <a:ln w="1905"/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эпоха Средних веков </a:t>
            </a:r>
            <a:r>
              <a:rPr lang="ru-RU" sz="20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длится тысячу лет </a:t>
            </a:r>
            <a:r>
              <a:rPr lang="ru-RU" sz="2000" dirty="0" smtClean="0">
                <a:ln w="1905"/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– </a:t>
            </a:r>
            <a:r>
              <a:rPr lang="ru-RU" sz="20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с конца </a:t>
            </a:r>
            <a:r>
              <a:rPr lang="en-US" sz="20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V</a:t>
            </a:r>
            <a:r>
              <a:rPr lang="ru-RU" sz="20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в. до конца Х</a:t>
            </a:r>
            <a:r>
              <a:rPr lang="en-US" sz="20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V</a:t>
            </a:r>
            <a:r>
              <a:rPr lang="ru-RU" sz="20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в.).</a:t>
            </a:r>
          </a:p>
        </p:txBody>
      </p:sp>
      <p:sp>
        <p:nvSpPr>
          <p:cNvPr id="5" name="Заголовок 3"/>
          <p:cNvSpPr txBox="1">
            <a:spLocks/>
          </p:cNvSpPr>
          <p:nvPr/>
        </p:nvSpPr>
        <p:spPr>
          <a:xfrm>
            <a:off x="153109" y="139240"/>
            <a:ext cx="8837782" cy="576064"/>
          </a:xfrm>
          <a:prstGeom prst="rect">
            <a:avLst/>
          </a:prstGeom>
          <a:solidFill>
            <a:srgbClr val="3B325C"/>
          </a:solidFill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 изучает история Средних веков</a:t>
            </a:r>
          </a:p>
        </p:txBody>
      </p:sp>
      <p:sp>
        <p:nvSpPr>
          <p:cNvPr id="6" name="Заголовок 3"/>
          <p:cNvSpPr txBox="1">
            <a:spLocks noGrp="1"/>
          </p:cNvSpPr>
          <p:nvPr>
            <p:ph idx="1"/>
          </p:nvPr>
        </p:nvSpPr>
        <p:spPr>
          <a:xfrm>
            <a:off x="153108" y="2787774"/>
            <a:ext cx="8813733" cy="2232248"/>
          </a:xfrm>
          <a:prstGeom prst="rect">
            <a:avLst/>
          </a:prstGeom>
          <a:solidFill>
            <a:srgbClr val="3B325C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Понятие «Средние века» стали использовать те ученые, которые изучали историю Западной и Центральной Европы. И применительно к изучаемым европейским странам. </a:t>
            </a:r>
            <a:r>
              <a:rPr lang="ru-RU" sz="24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 были ли Средние века в истории стран Азии, Африки, Америки?</a:t>
            </a:r>
            <a:endParaRPr lang="ru-RU" sz="2400" b="1" dirty="0" smtClean="0">
              <a:ln w="1905"/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36222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53109" y="188328"/>
            <a:ext cx="8837782" cy="830997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>
                <a:ln w="1905"/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На уроках истории в 6 классе основное внимание мы уделим Европе – ведь это наш общий дом</a:t>
            </a:r>
          </a:p>
        </p:txBody>
      </p:sp>
      <p:sp>
        <p:nvSpPr>
          <p:cNvPr id="5" name="Заголовок 3"/>
          <p:cNvSpPr txBox="1">
            <a:spLocks/>
          </p:cNvSpPr>
          <p:nvPr/>
        </p:nvSpPr>
        <p:spPr>
          <a:xfrm>
            <a:off x="153109" y="2920317"/>
            <a:ext cx="8837782" cy="2171713"/>
          </a:xfrm>
          <a:prstGeom prst="rect">
            <a:avLst/>
          </a:prstGeom>
          <a:solidFill>
            <a:srgbClr val="3B325C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Задание:</a:t>
            </a:r>
            <a:r>
              <a:rPr lang="ru-RU" sz="1800" b="1" dirty="0" smtClean="0">
                <a:ln w="11430"/>
                <a:solidFill>
                  <a:srgbClr val="FFE5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1800" b="1" dirty="0">
                <a:ln w="11430"/>
                <a:solidFill>
                  <a:srgbClr val="FFE5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Авторы учебника высказывают следующее суждение: «В древности Европы как единого исторического целого не было». </a:t>
            </a:r>
            <a:endParaRPr lang="ru-RU" sz="1800" b="1" dirty="0" smtClean="0">
              <a:ln w="11430"/>
              <a:solidFill>
                <a:srgbClr val="FFE5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1800" b="1" dirty="0" smtClean="0">
                <a:ln w="11430"/>
                <a:solidFill>
                  <a:srgbClr val="FFE5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1800" b="1" dirty="0">
                <a:ln w="11430"/>
                <a:solidFill>
                  <a:srgbClr val="FFE5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с. 8 учебника, </a:t>
            </a:r>
            <a:r>
              <a:rPr lang="ru-RU" sz="1800" b="1" dirty="0" smtClean="0">
                <a:ln w="11430"/>
                <a:solidFill>
                  <a:srgbClr val="FFE5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рассказать об </a:t>
            </a:r>
            <a:r>
              <a:rPr lang="ru-RU" sz="1800" b="1" dirty="0">
                <a:ln w="11430"/>
                <a:solidFill>
                  <a:srgbClr val="FFE5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истории и особенностях Римской империи</a:t>
            </a:r>
            <a:r>
              <a:rPr lang="ru-RU" sz="1800" b="1" dirty="0" smtClean="0">
                <a:ln w="11430"/>
                <a:solidFill>
                  <a:srgbClr val="FFE5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северных </a:t>
            </a:r>
            <a:r>
              <a:rPr lang="ru-RU" sz="1800" b="1" dirty="0">
                <a:ln w="11430"/>
                <a:solidFill>
                  <a:srgbClr val="FFE5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 восточных соседей Римской империи. </a:t>
            </a:r>
            <a:endParaRPr lang="ru-RU" sz="1800" b="1" dirty="0" smtClean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3109" y="1176165"/>
            <a:ext cx="4416256" cy="16312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0054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dirty="0" smtClean="0">
                <a:ln w="1905"/>
                <a:solidFill>
                  <a:srgbClr val="000054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Древности Европы как единого исторического целого не было. Территорию Европы населяли народы огромной Римской империи и варварские племена</a:t>
            </a:r>
            <a:endParaRPr lang="ru-RU" sz="2000" dirty="0">
              <a:ln w="1905"/>
              <a:solidFill>
                <a:srgbClr val="000054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Объект 6"/>
          <p:cNvSpPr txBox="1">
            <a:spLocks noGrp="1"/>
          </p:cNvSpPr>
          <p:nvPr>
            <p:ph idx="1"/>
          </p:nvPr>
        </p:nvSpPr>
        <p:spPr>
          <a:xfrm>
            <a:off x="5081866" y="1176165"/>
            <a:ext cx="3909025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0054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ru-RU" sz="2000" dirty="0" smtClean="0">
                <a:ln w="1905"/>
                <a:solidFill>
                  <a:srgbClr val="000054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Только в Средние века Европа стала единым «историческим континентом»</a:t>
            </a:r>
            <a:endParaRPr lang="ru-RU" sz="2000" dirty="0">
              <a:ln w="1905"/>
              <a:solidFill>
                <a:srgbClr val="000054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Стрелка вправо 7"/>
          <p:cNvSpPr/>
          <p:nvPr/>
        </p:nvSpPr>
        <p:spPr>
          <a:xfrm>
            <a:off x="4209325" y="1414488"/>
            <a:ext cx="720080" cy="539015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44893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85340"/>
            <a:ext cx="8229600" cy="160757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</a:t>
            </a:r>
            <a:r>
              <a:rPr lang="ru-RU" dirty="0"/>
              <a:t>сновные этапы эпохи Средневековья</a:t>
            </a:r>
            <a:br>
              <a:rPr lang="ru-RU" dirty="0"/>
            </a:br>
            <a:endParaRPr lang="ru-RU" dirty="0"/>
          </a:p>
        </p:txBody>
      </p:sp>
      <p:grpSp>
        <p:nvGrpSpPr>
          <p:cNvPr id="4" name="Группа 3"/>
          <p:cNvGrpSpPr>
            <a:grpSpLocks/>
          </p:cNvGrpSpPr>
          <p:nvPr/>
        </p:nvGrpSpPr>
        <p:grpSpPr bwMode="auto">
          <a:xfrm>
            <a:off x="467544" y="1707654"/>
            <a:ext cx="8136904" cy="3052621"/>
            <a:chOff x="481" y="567"/>
            <a:chExt cx="5840" cy="2013"/>
          </a:xfrm>
        </p:grpSpPr>
        <p:sp>
          <p:nvSpPr>
            <p:cNvPr id="5" name="AutoShape 3"/>
            <p:cNvSpPr>
              <a:spLocks/>
            </p:cNvSpPr>
            <p:nvPr/>
          </p:nvSpPr>
          <p:spPr bwMode="auto">
            <a:xfrm>
              <a:off x="1509" y="1107"/>
              <a:ext cx="3999" cy="186"/>
            </a:xfrm>
            <a:custGeom>
              <a:avLst/>
              <a:gdLst>
                <a:gd name="T0" fmla="+- 0 1509 1509"/>
                <a:gd name="T1" fmla="*/ T0 w 3999"/>
                <a:gd name="T2" fmla="+- 0 1107 1107"/>
                <a:gd name="T3" fmla="*/ 1107 h 186"/>
                <a:gd name="T4" fmla="+- 0 5508 1509"/>
                <a:gd name="T5" fmla="*/ T4 w 3999"/>
                <a:gd name="T6" fmla="+- 0 1107 1107"/>
                <a:gd name="T7" fmla="*/ 1107 h 186"/>
                <a:gd name="T8" fmla="+- 0 1509 1509"/>
                <a:gd name="T9" fmla="*/ T8 w 3999"/>
                <a:gd name="T10" fmla="+- 0 1107 1107"/>
                <a:gd name="T11" fmla="*/ 1107 h 186"/>
                <a:gd name="T12" fmla="+- 0 1509 1509"/>
                <a:gd name="T13" fmla="*/ T12 w 3999"/>
                <a:gd name="T14" fmla="+- 0 1293 1107"/>
                <a:gd name="T15" fmla="*/ 1293 h 18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3999" h="186">
                  <a:moveTo>
                    <a:pt x="0" y="0"/>
                  </a:moveTo>
                  <a:lnTo>
                    <a:pt x="3999" y="0"/>
                  </a:lnTo>
                  <a:moveTo>
                    <a:pt x="0" y="0"/>
                  </a:moveTo>
                  <a:lnTo>
                    <a:pt x="0" y="186"/>
                  </a:lnTo>
                </a:path>
              </a:pathLst>
            </a:custGeom>
            <a:ln>
              <a:headEnd/>
              <a:tailEnd/>
            </a:ln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auto">
            <a:xfrm>
              <a:off x="1472" y="1264"/>
              <a:ext cx="75" cy="88"/>
            </a:xfrm>
            <a:custGeom>
              <a:avLst/>
              <a:gdLst>
                <a:gd name="T0" fmla="+- 0 1546 1472"/>
                <a:gd name="T1" fmla="*/ T0 w 75"/>
                <a:gd name="T2" fmla="+- 0 1265 1265"/>
                <a:gd name="T3" fmla="*/ 1265 h 88"/>
                <a:gd name="T4" fmla="+- 0 1509 1472"/>
                <a:gd name="T5" fmla="*/ T4 w 75"/>
                <a:gd name="T6" fmla="+- 0 1281 1265"/>
                <a:gd name="T7" fmla="*/ 1281 h 88"/>
                <a:gd name="T8" fmla="+- 0 1472 1472"/>
                <a:gd name="T9" fmla="*/ T8 w 75"/>
                <a:gd name="T10" fmla="+- 0 1265 1265"/>
                <a:gd name="T11" fmla="*/ 1265 h 88"/>
                <a:gd name="T12" fmla="+- 0 1509 1472"/>
                <a:gd name="T13" fmla="*/ T12 w 75"/>
                <a:gd name="T14" fmla="+- 0 1353 1265"/>
                <a:gd name="T15" fmla="*/ 1353 h 88"/>
                <a:gd name="T16" fmla="+- 0 1546 1472"/>
                <a:gd name="T17" fmla="*/ T16 w 75"/>
                <a:gd name="T18" fmla="+- 0 1265 1265"/>
                <a:gd name="T19" fmla="*/ 1265 h 8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75" h="88">
                  <a:moveTo>
                    <a:pt x="74" y="0"/>
                  </a:moveTo>
                  <a:lnTo>
                    <a:pt x="37" y="16"/>
                  </a:lnTo>
                  <a:lnTo>
                    <a:pt x="0" y="0"/>
                  </a:lnTo>
                  <a:lnTo>
                    <a:pt x="37" y="88"/>
                  </a:lnTo>
                  <a:lnTo>
                    <a:pt x="74" y="0"/>
                  </a:lnTo>
                  <a:close/>
                </a:path>
              </a:pathLst>
            </a:custGeom>
            <a:ln/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cxnSp>
          <p:nvCxnSpPr>
            <p:cNvPr id="7" name="Line 5"/>
            <p:cNvCxnSpPr>
              <a:cxnSpLocks noChangeShapeType="1"/>
            </p:cNvCxnSpPr>
            <p:nvPr/>
          </p:nvCxnSpPr>
          <p:spPr bwMode="auto">
            <a:xfrm>
              <a:off x="3612" y="1107"/>
              <a:ext cx="0" cy="186"/>
            </a:xfrm>
            <a:prstGeom prst="line">
              <a:avLst/>
            </a:prstGeom>
            <a:ln>
              <a:headEnd/>
              <a:tailEnd/>
            </a:ln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3574" y="1264"/>
              <a:ext cx="75" cy="88"/>
            </a:xfrm>
            <a:custGeom>
              <a:avLst/>
              <a:gdLst>
                <a:gd name="T0" fmla="+- 0 3649 3575"/>
                <a:gd name="T1" fmla="*/ T0 w 75"/>
                <a:gd name="T2" fmla="+- 0 1265 1265"/>
                <a:gd name="T3" fmla="*/ 1265 h 88"/>
                <a:gd name="T4" fmla="+- 0 3612 3575"/>
                <a:gd name="T5" fmla="*/ T4 w 75"/>
                <a:gd name="T6" fmla="+- 0 1281 1265"/>
                <a:gd name="T7" fmla="*/ 1281 h 88"/>
                <a:gd name="T8" fmla="+- 0 3575 3575"/>
                <a:gd name="T9" fmla="*/ T8 w 75"/>
                <a:gd name="T10" fmla="+- 0 1265 1265"/>
                <a:gd name="T11" fmla="*/ 1265 h 88"/>
                <a:gd name="T12" fmla="+- 0 3612 3575"/>
                <a:gd name="T13" fmla="*/ T12 w 75"/>
                <a:gd name="T14" fmla="+- 0 1353 1265"/>
                <a:gd name="T15" fmla="*/ 1353 h 88"/>
                <a:gd name="T16" fmla="+- 0 3649 3575"/>
                <a:gd name="T17" fmla="*/ T16 w 75"/>
                <a:gd name="T18" fmla="+- 0 1265 1265"/>
                <a:gd name="T19" fmla="*/ 1265 h 8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75" h="88">
                  <a:moveTo>
                    <a:pt x="74" y="0"/>
                  </a:moveTo>
                  <a:lnTo>
                    <a:pt x="37" y="16"/>
                  </a:lnTo>
                  <a:lnTo>
                    <a:pt x="0" y="0"/>
                  </a:lnTo>
                  <a:lnTo>
                    <a:pt x="37" y="88"/>
                  </a:lnTo>
                  <a:lnTo>
                    <a:pt x="74" y="0"/>
                  </a:lnTo>
                  <a:close/>
                </a:path>
              </a:pathLst>
            </a:custGeom>
            <a:ln/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cxnSp>
          <p:nvCxnSpPr>
            <p:cNvPr id="9" name="Line 7"/>
            <p:cNvCxnSpPr>
              <a:cxnSpLocks noChangeShapeType="1"/>
            </p:cNvCxnSpPr>
            <p:nvPr/>
          </p:nvCxnSpPr>
          <p:spPr bwMode="auto">
            <a:xfrm>
              <a:off x="2761" y="1107"/>
              <a:ext cx="0" cy="902"/>
            </a:xfrm>
            <a:prstGeom prst="line">
              <a:avLst/>
            </a:prstGeom>
            <a:ln>
              <a:headEnd/>
              <a:tailEnd/>
            </a:ln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sp>
          <p:nvSpPr>
            <p:cNvPr id="10" name="Freeform 8"/>
            <p:cNvSpPr>
              <a:spLocks/>
            </p:cNvSpPr>
            <p:nvPr/>
          </p:nvSpPr>
          <p:spPr bwMode="auto">
            <a:xfrm>
              <a:off x="2724" y="1981"/>
              <a:ext cx="75" cy="88"/>
            </a:xfrm>
            <a:custGeom>
              <a:avLst/>
              <a:gdLst>
                <a:gd name="T0" fmla="+- 0 2799 2724"/>
                <a:gd name="T1" fmla="*/ T0 w 75"/>
                <a:gd name="T2" fmla="+- 0 1981 1981"/>
                <a:gd name="T3" fmla="*/ 1981 h 88"/>
                <a:gd name="T4" fmla="+- 0 2761 2724"/>
                <a:gd name="T5" fmla="*/ T4 w 75"/>
                <a:gd name="T6" fmla="+- 0 1997 1981"/>
                <a:gd name="T7" fmla="*/ 1997 h 88"/>
                <a:gd name="T8" fmla="+- 0 2724 2724"/>
                <a:gd name="T9" fmla="*/ T8 w 75"/>
                <a:gd name="T10" fmla="+- 0 1981 1981"/>
                <a:gd name="T11" fmla="*/ 1981 h 88"/>
                <a:gd name="T12" fmla="+- 0 2761 2724"/>
                <a:gd name="T13" fmla="*/ T12 w 75"/>
                <a:gd name="T14" fmla="+- 0 2069 1981"/>
                <a:gd name="T15" fmla="*/ 2069 h 88"/>
                <a:gd name="T16" fmla="+- 0 2799 2724"/>
                <a:gd name="T17" fmla="*/ T16 w 75"/>
                <a:gd name="T18" fmla="+- 0 1981 1981"/>
                <a:gd name="T19" fmla="*/ 1981 h 8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75" h="88">
                  <a:moveTo>
                    <a:pt x="75" y="0"/>
                  </a:moveTo>
                  <a:lnTo>
                    <a:pt x="37" y="16"/>
                  </a:lnTo>
                  <a:lnTo>
                    <a:pt x="0" y="0"/>
                  </a:lnTo>
                  <a:lnTo>
                    <a:pt x="37" y="88"/>
                  </a:lnTo>
                  <a:lnTo>
                    <a:pt x="75" y="0"/>
                  </a:lnTo>
                  <a:close/>
                </a:path>
              </a:pathLst>
            </a:custGeom>
            <a:ln/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cxnSp>
          <p:nvCxnSpPr>
            <p:cNvPr id="11" name="Line 9"/>
            <p:cNvCxnSpPr>
              <a:cxnSpLocks noChangeShapeType="1"/>
            </p:cNvCxnSpPr>
            <p:nvPr/>
          </p:nvCxnSpPr>
          <p:spPr bwMode="auto">
            <a:xfrm>
              <a:off x="5508" y="1107"/>
              <a:ext cx="0" cy="186"/>
            </a:xfrm>
            <a:prstGeom prst="line">
              <a:avLst/>
            </a:prstGeom>
            <a:ln>
              <a:headEnd/>
              <a:tailEnd/>
            </a:ln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sp>
          <p:nvSpPr>
            <p:cNvPr id="12" name="Freeform 10"/>
            <p:cNvSpPr>
              <a:spLocks/>
            </p:cNvSpPr>
            <p:nvPr/>
          </p:nvSpPr>
          <p:spPr bwMode="auto">
            <a:xfrm>
              <a:off x="5470" y="1264"/>
              <a:ext cx="75" cy="88"/>
            </a:xfrm>
            <a:custGeom>
              <a:avLst/>
              <a:gdLst>
                <a:gd name="T0" fmla="+- 0 5545 5471"/>
                <a:gd name="T1" fmla="*/ T0 w 75"/>
                <a:gd name="T2" fmla="+- 0 1265 1265"/>
                <a:gd name="T3" fmla="*/ 1265 h 88"/>
                <a:gd name="T4" fmla="+- 0 5508 5471"/>
                <a:gd name="T5" fmla="*/ T4 w 75"/>
                <a:gd name="T6" fmla="+- 0 1281 1265"/>
                <a:gd name="T7" fmla="*/ 1281 h 88"/>
                <a:gd name="T8" fmla="+- 0 5471 5471"/>
                <a:gd name="T9" fmla="*/ T8 w 75"/>
                <a:gd name="T10" fmla="+- 0 1265 1265"/>
                <a:gd name="T11" fmla="*/ 1265 h 88"/>
                <a:gd name="T12" fmla="+- 0 5508 5471"/>
                <a:gd name="T13" fmla="*/ T12 w 75"/>
                <a:gd name="T14" fmla="+- 0 1353 1265"/>
                <a:gd name="T15" fmla="*/ 1353 h 88"/>
                <a:gd name="T16" fmla="+- 0 5545 5471"/>
                <a:gd name="T17" fmla="*/ T16 w 75"/>
                <a:gd name="T18" fmla="+- 0 1265 1265"/>
                <a:gd name="T19" fmla="*/ 1265 h 8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75" h="88">
                  <a:moveTo>
                    <a:pt x="74" y="0"/>
                  </a:moveTo>
                  <a:lnTo>
                    <a:pt x="37" y="16"/>
                  </a:lnTo>
                  <a:lnTo>
                    <a:pt x="0" y="0"/>
                  </a:lnTo>
                  <a:lnTo>
                    <a:pt x="37" y="88"/>
                  </a:lnTo>
                  <a:lnTo>
                    <a:pt x="74" y="0"/>
                  </a:lnTo>
                  <a:close/>
                </a:path>
              </a:pathLst>
            </a:custGeom>
            <a:ln/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cxnSp>
          <p:nvCxnSpPr>
            <p:cNvPr id="13" name="Line 11"/>
            <p:cNvCxnSpPr>
              <a:cxnSpLocks noChangeShapeType="1"/>
            </p:cNvCxnSpPr>
            <p:nvPr/>
          </p:nvCxnSpPr>
          <p:spPr bwMode="auto">
            <a:xfrm>
              <a:off x="3402" y="1107"/>
              <a:ext cx="0" cy="0"/>
            </a:xfrm>
            <a:prstGeom prst="line">
              <a:avLst/>
            </a:prstGeom>
            <a:ln>
              <a:headEnd/>
              <a:tailEnd/>
            </a:ln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sp>
          <p:nvSpPr>
            <p:cNvPr id="14" name="Text Box 12"/>
            <p:cNvSpPr txBox="1">
              <a:spLocks noChangeArrowheads="1"/>
            </p:cNvSpPr>
            <p:nvPr/>
          </p:nvSpPr>
          <p:spPr bwMode="auto">
            <a:xfrm>
              <a:off x="1910" y="567"/>
              <a:ext cx="2982" cy="341"/>
            </a:xfrm>
            <a:prstGeom prst="rect">
              <a:avLst/>
            </a:prstGeom>
            <a:ln>
              <a:headEnd/>
              <a:tailEnd/>
            </a:ln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vert="horz" wrap="square" lIns="0" tIns="0" rIns="0" bIns="0" anchor="t" anchorCtr="0" upright="1">
              <a:noAutofit/>
            </a:bodyPr>
            <a:lstStyle/>
            <a:p>
              <a:pPr marL="380365" algn="ctr">
                <a:lnSpc>
                  <a:spcPct val="107000"/>
                </a:lnSpc>
                <a:spcBef>
                  <a:spcPts val="265"/>
                </a:spcBef>
                <a:spcAft>
                  <a:spcPts val="800"/>
                </a:spcAft>
              </a:pPr>
              <a:r>
                <a:rPr lang="ru-RU" b="1" dirty="0"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Европа</a:t>
              </a:r>
              <a:r>
                <a:rPr lang="ru-RU" b="1" spc="5" dirty="0"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ru-RU" b="1" dirty="0"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в</a:t>
              </a:r>
              <a:r>
                <a:rPr lang="ru-RU" b="1" spc="5" dirty="0"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ru-RU" b="1" dirty="0"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Средние</a:t>
              </a:r>
              <a:r>
                <a:rPr lang="ru-RU" b="1" spc="10" dirty="0"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ru-RU" b="1" dirty="0"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века</a:t>
              </a:r>
              <a:endParaRPr lang="ru-RU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Text Box 13"/>
            <p:cNvSpPr txBox="1">
              <a:spLocks noChangeArrowheads="1"/>
            </p:cNvSpPr>
            <p:nvPr/>
          </p:nvSpPr>
          <p:spPr bwMode="auto">
            <a:xfrm>
              <a:off x="1048" y="2069"/>
              <a:ext cx="3670" cy="511"/>
            </a:xfrm>
            <a:prstGeom prst="rect">
              <a:avLst/>
            </a:prstGeom>
            <a:ln>
              <a:headEnd/>
              <a:tailEnd/>
            </a:ln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vert="horz" wrap="square" lIns="0" tIns="0" rIns="0" bIns="0" anchor="t" anchorCtr="0" upright="1">
              <a:noAutofit/>
            </a:bodyPr>
            <a:lstStyle/>
            <a:p>
              <a:pPr marL="131445" indent="-38735" algn="ctr">
                <a:lnSpc>
                  <a:spcPct val="96000"/>
                </a:lnSpc>
                <a:spcBef>
                  <a:spcPts val="260"/>
                </a:spcBef>
                <a:spcAft>
                  <a:spcPts val="800"/>
                </a:spcAft>
              </a:pPr>
              <a:r>
                <a:rPr lang="ru-RU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Появились</a:t>
              </a:r>
              <a:r>
                <a:rPr lang="ru-RU" b="1" spc="2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ru-RU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языки,</a:t>
              </a:r>
              <a:r>
                <a:rPr lang="ru-RU" b="1" spc="2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ru-RU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народы</a:t>
              </a:r>
              <a:r>
                <a:rPr lang="ru-RU" b="1" spc="2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ru-RU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и</a:t>
              </a:r>
              <a:r>
                <a:rPr lang="ru-RU" b="1" spc="2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ru-RU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государства,</a:t>
              </a:r>
              <a:r>
                <a:rPr lang="ru-RU" b="1" spc="-22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ru-RU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которые</a:t>
              </a:r>
              <a:r>
                <a:rPr lang="ru-RU" b="1" spc="-25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ru-RU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и</a:t>
              </a:r>
              <a:r>
                <a:rPr lang="ru-RU" b="1" spc="-25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ru-RU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сегодня</a:t>
              </a:r>
              <a:r>
                <a:rPr lang="ru-RU" b="1" spc="-25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ru-RU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существуют</a:t>
              </a:r>
              <a:r>
                <a:rPr lang="ru-RU" b="1" spc="-25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ru-RU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в</a:t>
              </a:r>
              <a:r>
                <a:rPr lang="ru-RU" b="1" spc="-25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ru-RU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Европе</a:t>
              </a:r>
              <a:endParaRPr lang="ru-RU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Text Box 14"/>
            <p:cNvSpPr txBox="1">
              <a:spLocks noChangeArrowheads="1"/>
            </p:cNvSpPr>
            <p:nvPr/>
          </p:nvSpPr>
          <p:spPr bwMode="auto">
            <a:xfrm>
              <a:off x="4693" y="1352"/>
              <a:ext cx="1628" cy="511"/>
            </a:xfrm>
            <a:prstGeom prst="rect">
              <a:avLst/>
            </a:prstGeom>
            <a:ln>
              <a:headEnd/>
              <a:tailEnd/>
            </a:ln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vert="horz" wrap="square" lIns="0" tIns="0" rIns="0" bIns="0" anchor="t" anchorCtr="0" upright="1">
              <a:noAutofit/>
            </a:bodyPr>
            <a:lstStyle/>
            <a:p>
              <a:pPr marL="191770" marR="24765" indent="71120" algn="ctr">
                <a:lnSpc>
                  <a:spcPct val="96000"/>
                </a:lnSpc>
                <a:spcBef>
                  <a:spcPts val="170"/>
                </a:spcBef>
                <a:spcAft>
                  <a:spcPts val="800"/>
                </a:spcAft>
              </a:pPr>
              <a:r>
                <a:rPr lang="ru-RU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Сходный</a:t>
              </a:r>
              <a:r>
                <a:rPr lang="ru-RU" b="1" spc="5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ru-RU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образ</a:t>
              </a:r>
              <a:r>
                <a:rPr lang="ru-RU" b="1" spc="-25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ru-RU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жизни</a:t>
              </a:r>
              <a:endParaRPr lang="ru-RU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Text Box 15"/>
            <p:cNvSpPr txBox="1">
              <a:spLocks noChangeArrowheads="1"/>
            </p:cNvSpPr>
            <p:nvPr/>
          </p:nvSpPr>
          <p:spPr bwMode="auto">
            <a:xfrm>
              <a:off x="481" y="1352"/>
              <a:ext cx="2055" cy="511"/>
            </a:xfrm>
            <a:prstGeom prst="rect">
              <a:avLst/>
            </a:prstGeom>
            <a:ln>
              <a:headEnd/>
              <a:tailEnd/>
            </a:ln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vert="horz" wrap="square" lIns="0" tIns="0" rIns="0" bIns="0" anchor="t" anchorCtr="0" upright="1">
              <a:noAutofit/>
            </a:bodyPr>
            <a:lstStyle/>
            <a:p>
              <a:pPr marL="334645" indent="-323215" algn="ctr">
                <a:lnSpc>
                  <a:spcPct val="96000"/>
                </a:lnSpc>
                <a:spcBef>
                  <a:spcPts val="170"/>
                </a:spcBef>
                <a:spcAft>
                  <a:spcPts val="800"/>
                </a:spcAft>
              </a:pPr>
              <a:r>
                <a:rPr lang="ru-RU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Единый</a:t>
              </a:r>
              <a:r>
                <a:rPr lang="ru-RU" b="1" spc="15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ru-RU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«исторический</a:t>
              </a:r>
              <a:r>
                <a:rPr lang="ru-RU" b="1" spc="-225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ru-RU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континент»</a:t>
              </a:r>
              <a:endParaRPr lang="ru-RU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Text Box 16"/>
            <p:cNvSpPr txBox="1">
              <a:spLocks noChangeArrowheads="1"/>
            </p:cNvSpPr>
            <p:nvPr/>
          </p:nvSpPr>
          <p:spPr bwMode="auto">
            <a:xfrm>
              <a:off x="2939" y="1352"/>
              <a:ext cx="1628" cy="511"/>
            </a:xfrm>
            <a:prstGeom prst="rect">
              <a:avLst/>
            </a:prstGeom>
            <a:ln>
              <a:headEnd/>
              <a:tailEnd/>
            </a:ln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vert="horz" wrap="square" lIns="0" tIns="0" rIns="0" bIns="0" anchor="t" anchorCtr="0" upright="1">
              <a:noAutofit/>
            </a:bodyPr>
            <a:lstStyle/>
            <a:p>
              <a:pPr marL="34290" marR="24765" indent="255270" algn="ctr">
                <a:lnSpc>
                  <a:spcPct val="96000"/>
                </a:lnSpc>
                <a:spcBef>
                  <a:spcPts val="170"/>
                </a:spcBef>
                <a:spcAft>
                  <a:spcPts val="800"/>
                </a:spcAft>
              </a:pPr>
              <a:r>
                <a:rPr lang="ru-RU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Единый</a:t>
              </a:r>
              <a:r>
                <a:rPr lang="ru-RU" b="1" spc="5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ru-RU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христианский</a:t>
              </a:r>
              <a:r>
                <a:rPr lang="ru-RU" b="1" spc="15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ru-RU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мир</a:t>
              </a:r>
              <a:endParaRPr lang="ru-RU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52152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885</TotalTime>
  <Words>799</Words>
  <Application>Microsoft Office PowerPoint</Application>
  <PresentationFormat>Экран (16:9)</PresentationFormat>
  <Paragraphs>106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5" baseType="lpstr">
      <vt:lpstr>Arial</vt:lpstr>
      <vt:lpstr>Calibri</vt:lpstr>
      <vt:lpstr>Cambria</vt:lpstr>
      <vt:lpstr>Roboto Slab</vt:lpstr>
      <vt:lpstr>Tahoma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Основные этапы эпохи Средневековья </vt:lpstr>
      <vt:lpstr> Работая с текстом учебника на с. 9, заполните таблицу «Основные этапы эпохи Средневековья». </vt:lpstr>
      <vt:lpstr>Презентация PowerPoint</vt:lpstr>
      <vt:lpstr>Презентация PowerPoint</vt:lpstr>
      <vt:lpstr>Презентация PowerPoint</vt:lpstr>
      <vt:lpstr>Задание 1. Умеете ли вы считать? </vt:lpstr>
      <vt:lpstr>Подпишите даты начала и окончания истории Средних веков.</vt:lpstr>
      <vt:lpstr>Задание 3. Определите хронологические рамки трёх этапов средневековья. </vt:lpstr>
      <vt:lpstr>Вопросы:  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Asus</dc:creator>
  <cp:lastModifiedBy>PC</cp:lastModifiedBy>
  <cp:revision>160</cp:revision>
  <dcterms:modified xsi:type="dcterms:W3CDTF">2023-01-18T14:34:37Z</dcterms:modified>
</cp:coreProperties>
</file>