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4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3" r:id="rId16"/>
    <p:sldId id="274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323" autoAdjust="0"/>
  </p:normalViewPr>
  <p:slideViewPr>
    <p:cSldViewPr>
      <p:cViewPr>
        <p:scale>
          <a:sx n="70" d="100"/>
          <a:sy n="70" d="100"/>
        </p:scale>
        <p:origin x="-176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CE421BE-6FD2-4678-9CFC-C48773D6F17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EF8B524-9FC8-4CD7-A6BE-D32DB27ABA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chemeClr val="accent1">
              <a:lumMod val="60000"/>
              <a:lumOff val="4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МОУ «Первомайская средняя общеобразовательная школа»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«Сложноподчиненное предложение»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/>
              <a:t>9 класс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русского языка и литературы: Исимбаева Д.М.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l"/>
            <a: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Цели и задачи:</a:t>
            </a:r>
            <a:b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1) Обобщение и систематизация ЗУН по теме «Сложноподчиненное предложение»</a:t>
            </a:r>
            <a:b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2)Уметь распознавать виды придаточных предложений, определять место придаточного в составе сложного предложения, конструировать сложные предложения, ставить знаки препинания между частями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спп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производить синтаксический разбор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спп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Прививать интерес к русскому языку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428736"/>
            <a:ext cx="81439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Игра-путешествие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«Синтаксическое колесо»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342902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СТАНЦИЯ «ТЕОРЕТИЧЕСКАЯ»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rgbClr val="FFFF00"/>
                </a:solidFill>
              </a:rPr>
              <a:t>1) какие предложения называются сложными?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0034" y="3857628"/>
            <a:ext cx="8072494" cy="250033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ОТВЕТ: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Сложными называются предложения, состоящие из двух и более простых предложений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2)Какие предложения называются сложноподчиненными?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507207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/>
              <a:t>Сложноподчиненные предложения – это такие предложения, которые состоят из двух и более простых предложений, где одна часть – главная, а другая – зависимая.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3) Где может находиться придаточное по отношению к главному предложению?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457200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ru-RU" sz="3600" dirty="0" smtClean="0">
              <a:solidFill>
                <a:srgbClr val="FF0000"/>
              </a:solidFill>
            </a:endParaRPr>
          </a:p>
          <a:p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ru-RU" sz="3600" dirty="0" smtClean="0"/>
              <a:t>Придаточное может находиться в начале, в середине, в конце предложения.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7724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4) Назовите средства связи придаточного предложения с главным.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928934"/>
            <a:ext cx="7772400" cy="309086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Средствами связи являются союзы и союзные слова.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5) Назовите основные виды придаточных предложений.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Обстоятельственные, изъяснительные, определительные.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21457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6) Как называются слова, которые могут находиться в главном предложении и указывать на вид придаточного предложения?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252790"/>
          </a:xfrm>
        </p:spPr>
        <p:txBody>
          <a:bodyPr/>
          <a:lstStyle/>
          <a:p>
            <a:r>
              <a:rPr lang="ru-RU" dirty="0" smtClean="0"/>
              <a:t>Указательные местоимения.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534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7) Как определить, что служит средством связи частей </a:t>
            </a:r>
            <a:r>
              <a:rPr lang="ru-RU" dirty="0" err="1" smtClean="0">
                <a:solidFill>
                  <a:srgbClr val="FFFF00"/>
                </a:solidFill>
              </a:rPr>
              <a:t>спп</a:t>
            </a:r>
            <a:r>
              <a:rPr lang="ru-RU" dirty="0" smtClean="0">
                <a:solidFill>
                  <a:srgbClr val="FFFF00"/>
                </a:solidFill>
              </a:rPr>
              <a:t>: союз или союзное слово?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3242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Союзное слово находится всегда в ударном положении и является частью речи, а союз находится в безударном положении, не является частью речи, легко заменяется другим союзом.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9621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8) Назовите основные группы обстоятельственных придаточных предложений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395666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/>
              <a:t>Времени, места, меры и степени, образа действия, условия, следствия, сравнения, </a:t>
            </a:r>
            <a:r>
              <a:rPr lang="ru-RU" sz="4800" dirty="0" err="1" smtClean="0"/>
              <a:t>причины,уступки,цели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28670"/>
            <a:ext cx="4038600" cy="5572164"/>
          </a:xfrm>
          <a:solidFill>
            <a:srgbClr val="00B0F0"/>
          </a:solidFill>
        </p:spPr>
        <p:txBody>
          <a:bodyPr>
            <a:normAutofit fontScale="25000" lnSpcReduction="20000"/>
          </a:bodyPr>
          <a:lstStyle/>
          <a:p>
            <a:r>
              <a:rPr lang="ru-RU" sz="12800" u="sng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«Б»:</a:t>
            </a:r>
          </a:p>
          <a:p>
            <a:pPr>
              <a:buNone/>
            </a:pP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1)Из простых предложений составить </a:t>
            </a:r>
            <a:r>
              <a:rPr lang="ru-RU" sz="96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спп</a:t>
            </a: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схеме:</a:t>
            </a:r>
          </a:p>
          <a:p>
            <a:pPr>
              <a:buNone/>
            </a:pP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9600" b="1" i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Откурлыкали</a:t>
            </a:r>
            <a:r>
              <a:rPr lang="ru-RU" sz="9600" b="1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небе журавли. В песне тетеревов поутихла ярость. Налетел второй селезень. </a:t>
            </a:r>
          </a:p>
          <a:p>
            <a:pPr>
              <a:buNone/>
            </a:pP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(когда …) и ( … ), </a:t>
            </a:r>
            <a:r>
              <a:rPr lang="en-US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тогда…</a:t>
            </a:r>
            <a:r>
              <a:rPr lang="en-US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9600" b="1" dirty="0" smtClean="0">
              <a:solidFill>
                <a:schemeClr val="bg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9600" b="1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Кедровка навсегда останется в нашей памяти. Здесь мы провели свое детство и юность. </a:t>
            </a:r>
          </a:p>
          <a:p>
            <a:pPr>
              <a:buNone/>
            </a:pPr>
            <a:r>
              <a:rPr lang="ru-RU" sz="9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(Сущ., (где…),…).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Станция «Творческая»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038600" cy="5572164"/>
          </a:xfrm>
          <a:solidFill>
            <a:schemeClr val="accent1">
              <a:lumMod val="75000"/>
            </a:schemeClr>
          </a:solidFill>
          <a:ln>
            <a:solidFill>
              <a:srgbClr val="00B050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ru-RU" sz="12800" b="1" u="sng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«А»:</a:t>
            </a:r>
          </a:p>
          <a:p>
            <a:pPr>
              <a:buNone/>
            </a:pPr>
            <a:r>
              <a:rPr lang="ru-RU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Построить </a:t>
            </a:r>
            <a:r>
              <a:rPr lang="ru-RU" sz="128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спп</a:t>
            </a:r>
            <a:r>
              <a:rPr lang="ru-RU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схеме, указав вид придаточного предложения</a:t>
            </a:r>
          </a:p>
          <a:p>
            <a:pPr marL="1371600" indent="-1371600">
              <a:buAutoNum type="arabicParenR"/>
            </a:pPr>
            <a:endParaRPr lang="ru-RU" sz="12800" b="1" dirty="0" smtClean="0">
              <a:solidFill>
                <a:schemeClr val="bg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1)(причина…), </a:t>
            </a:r>
            <a:r>
              <a:rPr lang="en-US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[     ]</a:t>
            </a:r>
          </a:p>
          <a:p>
            <a:pPr>
              <a:buNone/>
            </a:pPr>
            <a:r>
              <a:rPr lang="en-US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[ </a:t>
            </a:r>
            <a:r>
              <a:rPr lang="ru-RU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Все, ( кто…), …</a:t>
            </a:r>
            <a:r>
              <a:rPr lang="en-US" sz="12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/>
          <a:lstStyle/>
          <a:p>
            <a:pPr algn="ctr"/>
            <a:r>
              <a:rPr lang="ru-RU" dirty="0" smtClean="0"/>
              <a:t>Станция «Угадай-ка»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4038600" cy="4926189"/>
          </a:xfrm>
          <a:ln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           Группа «А»:</a:t>
            </a:r>
          </a:p>
          <a:p>
            <a:pPr>
              <a:buNone/>
            </a:pPr>
            <a:r>
              <a:rPr lang="ru-RU" sz="2800" dirty="0" smtClean="0">
                <a:solidFill>
                  <a:srgbClr val="FFFF00"/>
                </a:solidFill>
              </a:rPr>
              <a:t>Найти пунктуационные ошибки, определить вид придаточного</a:t>
            </a:r>
          </a:p>
          <a:p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Когда Каштанка проснулась,   было уже светло, и с улицы доносился шум который бывает только днем.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 комнате не было ни души.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Кроме двери которая вела в переднюю, была еще дверь.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Подумав, Каштанка поцарапала ее обеими лапами, отворила и вошла в следующую комнату.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038600" cy="4926188"/>
          </a:xfrm>
          <a:ln>
            <a:solidFill>
              <a:srgbClr val="00B0F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          Группа «Б»:</a:t>
            </a:r>
          </a:p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</a:rPr>
              <a:t>    Определить вид придаточного   предложения: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Она казалась мертвой, потому что разбухла от сидения и затворничества.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Они гурьбой толпились около него, когда он с гитарой сидел у ворот.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Она с удивлением следила, как он раскладывал книги на столе.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Чтобы довершить над собой победу, он обещал поехать с визитами.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Он  чувствовал себя сиротой, как будто целый мир опустел.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743852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/>
              <a:t>Станция вопросов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928670"/>
            <a:ext cx="8358246" cy="545308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Цифровой диктант: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1)</a:t>
            </a:r>
            <a:r>
              <a:rPr lang="en-US" dirty="0" smtClean="0">
                <a:solidFill>
                  <a:schemeClr val="tx1"/>
                </a:solidFill>
              </a:rPr>
              <a:t>[</a:t>
            </a:r>
            <a:r>
              <a:rPr lang="ru-RU" dirty="0" smtClean="0">
                <a:solidFill>
                  <a:schemeClr val="tx1"/>
                </a:solidFill>
              </a:rPr>
              <a:t> о и о </a:t>
            </a:r>
            <a:r>
              <a:rPr lang="en-US" dirty="0" smtClean="0">
                <a:solidFill>
                  <a:schemeClr val="tx1"/>
                </a:solidFill>
              </a:rPr>
              <a:t>]</a:t>
            </a:r>
            <a:r>
              <a:rPr lang="ru-RU" dirty="0" smtClean="0">
                <a:solidFill>
                  <a:schemeClr val="tx1"/>
                </a:solidFill>
              </a:rPr>
              <a:t> – схема </a:t>
            </a:r>
            <a:r>
              <a:rPr lang="ru-RU" dirty="0" err="1" smtClean="0">
                <a:solidFill>
                  <a:schemeClr val="tx1"/>
                </a:solidFill>
              </a:rPr>
              <a:t>спп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2) Слово «Пунктуация» произошло от пунктуальный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3) Независимое предложение в составе </a:t>
            </a:r>
            <a:r>
              <a:rPr lang="ru-RU" dirty="0" err="1" smtClean="0">
                <a:solidFill>
                  <a:schemeClr val="tx1"/>
                </a:solidFill>
              </a:rPr>
              <a:t>спп</a:t>
            </a:r>
            <a:r>
              <a:rPr lang="ru-RU" dirty="0" smtClean="0">
                <a:solidFill>
                  <a:schemeClr val="tx1"/>
                </a:solidFill>
              </a:rPr>
              <a:t> называется главным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4) Придаточное предложение может стоять только после главного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5) Придаточное предложение присоединяется к главному с помощью союзов и союзных слов.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6) В предложении: </a:t>
            </a:r>
            <a:r>
              <a:rPr lang="ru-RU" i="1" dirty="0" smtClean="0">
                <a:solidFill>
                  <a:schemeClr val="tx1"/>
                </a:solidFill>
              </a:rPr>
              <a:t>Мы живем в поселке, в котором строится много красивых домов</a:t>
            </a:r>
            <a:r>
              <a:rPr lang="ru-RU" dirty="0" smtClean="0">
                <a:solidFill>
                  <a:schemeClr val="tx1"/>
                </a:solidFill>
              </a:rPr>
              <a:t>, - придаточное определительное.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7) В предложении: </a:t>
            </a:r>
            <a:r>
              <a:rPr lang="ru-RU" i="1" dirty="0" smtClean="0">
                <a:solidFill>
                  <a:schemeClr val="tx1"/>
                </a:solidFill>
              </a:rPr>
              <a:t>Всякий труд важен, ибо облагораживает человека, </a:t>
            </a:r>
            <a:r>
              <a:rPr lang="ru-RU" dirty="0" smtClean="0">
                <a:solidFill>
                  <a:schemeClr val="tx1"/>
                </a:solidFill>
              </a:rPr>
              <a:t>- придаточное предложение находится перед главным.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8) Придаточные обстоятельственные отвечают на вопросы косвенных падежей.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9) Указательные слова в </a:t>
            </a:r>
            <a:r>
              <a:rPr lang="ru-RU" dirty="0" err="1" smtClean="0">
                <a:solidFill>
                  <a:schemeClr val="tx1"/>
                </a:solidFill>
              </a:rPr>
              <a:t>спп</a:t>
            </a:r>
            <a:r>
              <a:rPr lang="ru-RU" dirty="0" smtClean="0">
                <a:solidFill>
                  <a:schemeClr val="tx1"/>
                </a:solidFill>
              </a:rPr>
              <a:t> находятся в придаточной части.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10) предложение: Скажите, когда отправляется поезд? – </a:t>
            </a:r>
            <a:r>
              <a:rPr lang="ru-RU" dirty="0" err="1" smtClean="0">
                <a:solidFill>
                  <a:schemeClr val="tx1"/>
                </a:solidFill>
              </a:rPr>
              <a:t>спп</a:t>
            </a:r>
            <a:r>
              <a:rPr lang="ru-RU" dirty="0" smtClean="0">
                <a:solidFill>
                  <a:schemeClr val="tx1"/>
                </a:solidFill>
              </a:rPr>
              <a:t> изъяснительное.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ОТВЕТ: 0010110001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rmAutofit/>
          </a:bodyPr>
          <a:lstStyle/>
          <a:p>
            <a:r>
              <a:rPr lang="ru-RU" sz="8000" dirty="0" smtClean="0"/>
              <a:t>СПАСИБО </a:t>
            </a:r>
            <a:br>
              <a:rPr lang="ru-RU" sz="8000" dirty="0" smtClean="0"/>
            </a:br>
            <a:r>
              <a:rPr lang="ru-RU" sz="8000" dirty="0" smtClean="0"/>
              <a:t>ЗА ВНИМАНИЕ!!!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183</TotalTime>
  <Words>608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Трек</vt:lpstr>
      <vt:lpstr>Поток</vt:lpstr>
      <vt:lpstr>Эркер</vt:lpstr>
      <vt:lpstr>Техническая</vt:lpstr>
      <vt:lpstr>МОУ «Первомайская средняя общеобразовательная школа»</vt:lpstr>
      <vt:lpstr>Цели и задачи: 1) Обобщение и систематизация ЗУН по теме «Сложноподчиненное предложение» 2)Уметь распознавать виды придаточных предложений, определять место придаточного в составе сложного предложения, конструировать сложные предложения, ставить знаки препинания между частями спп, производить синтаксический разбор спп. 3) Прививать интерес к русскому языку</vt:lpstr>
      <vt:lpstr>Слайд 3</vt:lpstr>
      <vt:lpstr>СТАНЦИЯ «ТЕОРЕТИЧЕСКАЯ» 1) какие предложения называются сложными?</vt:lpstr>
      <vt:lpstr>2)Какие предложения называются сложноподчиненными?</vt:lpstr>
      <vt:lpstr>3) Где может находиться придаточное по отношению к главному предложению?</vt:lpstr>
      <vt:lpstr>4) Назовите средства связи придаточного предложения с главным.</vt:lpstr>
      <vt:lpstr>5) Назовите основные виды придаточных предложений.</vt:lpstr>
      <vt:lpstr>6) Как называются слова, которые могут находиться в главном предложении и указывать на вид придаточного предложения?</vt:lpstr>
      <vt:lpstr>7) Как определить, что служит средством связи частей спп: союз или союзное слово?</vt:lpstr>
      <vt:lpstr>8) Назовите основные группы обстоятельственных придаточных предложений</vt:lpstr>
      <vt:lpstr>Станция «Творческая»</vt:lpstr>
      <vt:lpstr>Станция «Угадай-ка»</vt:lpstr>
      <vt:lpstr>Станция вопросов</vt:lpstr>
      <vt:lpstr>СПАСИБО  ЗА ВНИМАНИЕ!!!</vt:lpstr>
    </vt:vector>
  </TitlesOfParts>
  <Company>oem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Сложноподчиненные предложения с придаточными </dc:title>
  <dc:creator>User</dc:creator>
  <cp:lastModifiedBy>ДИНАРА</cp:lastModifiedBy>
  <cp:revision>22</cp:revision>
  <dcterms:created xsi:type="dcterms:W3CDTF">2009-03-11T09:58:40Z</dcterms:created>
  <dcterms:modified xsi:type="dcterms:W3CDTF">2011-01-18T22:07:19Z</dcterms:modified>
</cp:coreProperties>
</file>