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5" r:id="rId4"/>
    <p:sldId id="28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7" r:id="rId20"/>
    <p:sldId id="286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8544A-0A8B-472B-97DA-8B3E8CD10184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3587-B7AC-4781-94F3-72510F841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2126135" y="4154035"/>
            <a:ext cx="4181934" cy="11501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798736" y="2233078"/>
            <a:ext cx="598748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Современный урок                  в формате  ФГОС:   трудности проектирования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Этап организации направленного внимания на начало учебного занятия.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08921"/>
            <a:ext cx="464400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u="sng" dirty="0"/>
              <a:t>Основная цель этапа: организовать направленное внимание на начало урока.</a:t>
            </a:r>
            <a:endParaRPr lang="ru-RU" dirty="0"/>
          </a:p>
        </p:txBody>
      </p:sp>
      <p:pic>
        <p:nvPicPr>
          <p:cNvPr id="4" name="Рисунок 3" descr="&amp;Ncy;&amp;acy;&amp;chcy;&amp;acy;&amp;lcy;&amp;softcy;&amp;ncy;&amp;acy;&amp;yacy; &amp;shcy;&amp;kcy;&amp;ocy;&amp;lcy;&amp;acy; &amp;mcy;&amp;acy;&amp;scy;&amp;tcy;&amp;iecy;&amp;rcy; &amp;kcy;&amp;lcy;&amp;acy;&amp;scy;&amp;scy; &amp;scy;&amp;tcy;&amp;rcy;&amp;ucy;&amp;kcy;&amp;tcy;&amp;ucy;&amp;rcy;&amp;acy; &amp;ucy;&amp;rcy;&amp;ocy;&amp;kcy;&amp;acy; &amp;pcy;&amp;rcy;&amp;icy; &amp;icy;&amp;scy;&amp;pcy;&amp;ocy;&amp;lcy;&amp;softcy;&amp;zcy;&amp;ocy;&amp;vcy;&amp;acy;&amp;n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520280" cy="2328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9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Этап целеполагания.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&amp;Scy;&amp;ocy;&amp;dcy;&amp;iecy;&amp;rcy;&amp;zhcy;&amp;acy;&amp;ncy;&amp;icy;&amp;iecy;. &amp;Vcy;&amp;vcy;&amp;iecy;&amp;dcy;&amp;iecy;&amp;ncy;&amp;icy;&amp;iecy; &amp;Vcy;&amp;scy;&amp;pcy;&amp;ocy;&amp;mcy;&amp;ncy;&amp;icy;&amp;mcy; &amp;tcy;&amp;iecy;&amp;ocy;&amp;rcy;&amp;icy;&amp;yucy;. &amp;Ncy;&amp;acy;&amp;zcy;&amp;acy;&amp;dcy;, &amp;vcy; &amp;icy;&amp;scy;&amp;tcy;&amp;ocy;&amp;rcy;&amp;icy;&amp;yucy;. &amp;Pcy;&amp;rcy;&amp;ocy;&amp;gcy;&amp;rcy;&amp;iecy;&amp;scy;&amp;scy;&amp;icy;&amp;icy; &amp;vcy; &amp;dcy;&amp;rcy;&amp;iecy;&amp;vcy;&amp;ncy;&amp;ocy;&amp;scy;&amp;tcy;&amp;icy;. &amp;Pcy;&amp;rcy;&amp;ocy;&amp;gcy;&amp;rcy;&amp;iecy;&amp;scy;&amp;scy;&amp;icy;&amp;icy; &amp;vcy; &amp;lcy;&amp;icy;&amp;tcy;&amp;iecy;&amp;rcy;&amp;acy;&amp;tcy;&amp;ucy;&amp;rcy;&amp;iecy;. &amp;Pcy;&amp;rcy;&amp;ocy;&amp;gcy;&amp;rcy;&amp;iecy;&amp;scy;&amp;scy;&amp;icy;&amp;icy; &amp;vcy; &amp;zhcy;&amp;icy;&amp;zcy;&amp;ncy;&amp;icy; &amp;icy; &amp;bcy;&amp;y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8002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635896" y="2391271"/>
            <a:ext cx="4572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сформировать представление детей о том, что нового они узнают на уроке и чему научатся.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Этап актуализации знаний.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&amp;Ocy;&amp;bcy;&amp;rcy;&amp;acy;&amp;zcy;&amp;tscy;&amp;ycy; &amp;dcy;&amp;ocy;&amp;kcy;&amp;lcy;&amp;acy;&amp;dcy;&amp;ncy;&amp;ycy;&amp;khcy; &amp;zcy;&amp;acy;&amp;pcy;&amp;icy;&amp;scy;&amp;ocy;&amp;kcy; &amp;chcy;&amp;ocy;&amp;p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5704"/>
            <a:ext cx="2952328" cy="2081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56007" y="2276872"/>
            <a:ext cx="4572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повторить понятие, правило, алгоритм или способ использования алгоритма.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53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Этап объяснения.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4572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сформировать понятие, представление о…, обучение УУД. </a:t>
            </a:r>
            <a:endParaRPr lang="ru-RU" dirty="0"/>
          </a:p>
        </p:txBody>
      </p:sp>
      <p:pic>
        <p:nvPicPr>
          <p:cNvPr id="4" name="Рисунок 3" descr="&amp;Mcy;&amp;iecy;&amp;tcy;&amp;ocy;&amp;dcy;&amp;icy;&amp;chcy;&amp;iecy;&amp;scy;&amp;kcy;&amp;icy;&amp;iecy; &amp;rcy;&amp;acy;&amp;zcy;&amp;rcy;&amp;acy;&amp;bcy;&amp;ocy;&amp;tcy;&amp;k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502668" cy="2490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960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Этап применения и первичного закрепления теоретических положений в условиях выполнения упражнений и решения задач.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 descr="&amp;Ncy;&amp;acy;&amp;shcy;&amp;acy; &amp;zhcy;&amp;icy;&amp;zcy;&amp;ncy;&amp;softcy; - &amp;Gcy;&amp;acy;&amp;zcy;&amp;iecy;&amp;tcy;&amp;acy; &quot;&amp;Ncy;&amp;acy;&amp;shcy;&amp;acy; &amp;zhcy;&amp;icy;&amp;zcy;&amp;ncy;&amp;softcy;&quot; - &amp;Zcy;&amp;acy;&amp;pcy;&amp;ocy;&amp;mcy;&amp;icy;&amp;ncy;&amp;acy;&amp;iecy;&amp;tcy;&amp;scy;&amp;yacy; &amp;tcy;&amp;acy;&amp;kcy;&amp;ocy;&amp;iecy; &amp;ncy;&amp;acy;&amp;vcy;&amp;scy;&amp;iecy;&amp;g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0162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960" y="2322917"/>
            <a:ext cx="45720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сформировать учебные действия по использованию алгоритмов, правил, продолжить формирование УУД по работе с иллюстрациями, словарями и т.п.</a:t>
            </a:r>
            <a:r>
              <a:rPr lang="ru-RU" dirty="0"/>
              <a:t> </a:t>
            </a:r>
          </a:p>
        </p:txBody>
      </p:sp>
      <p:pic>
        <p:nvPicPr>
          <p:cNvPr id="5" name="Рисунок 4" descr="&amp;Ecy;&amp;fcy;&amp;fcy;&amp;iecy;&amp;kcy;&amp;tcy;&amp;ycy; &amp;ocy;&amp;tcy; &amp;vcy;&amp;ncy;&amp;iecy;&amp;dcy;&amp;rcy;&amp;iecy;&amp;ncy;&amp;icy;&amp;yacy; &amp;tcy;&amp;iecy;&amp;khcy;&amp;ncy;&amp;ocy;&amp;lcy;&amp;ocy;&amp;gcy;&amp;icy;&amp;jcy;. &amp;Rcy;&amp;ocy;&amp;scy;&amp;tcy; &amp;mcy;&amp;acy;&amp;scy;&amp;tcy;&amp;iecy;&amp;rcy;&amp;scy;&amp;tcy;&amp;vcy;&amp;acy; &amp;pcy;&amp;iecy;&amp;dcy;&amp;acy;&amp;gcy;&amp;ocy;&amp;gcy;&amp;ocy;&amp;vcy;, &amp;vcy;&amp;lcy;&amp;icy;&amp;yacy;&amp;ncy;&amp;icy;&amp;iecy; &amp;ncy;&amp;acy; &amp;kcy;&amp;acy;&amp;chcy;&amp;iecy;&amp;scy;&amp;tcy;&amp;vcy;&amp;ocy; &amp;ucy;&amp;rcy;&amp;ocy;&amp;kcy;&amp;acy;. &amp;Pcy;&amp;ocy;&amp;vcy;&amp;ycy;&amp;shcy;&amp;iecy;&amp;ncy;&amp;icy;&amp;iecy; &amp;ocy;&amp;tcy;&amp;vcy;&amp;iecy;&amp;tcy;&amp;scy;&amp;tcy;&amp;vcy;&amp;iecy;&amp;ncy;&amp;ncy;&amp;ocy;&amp;scy;&amp;tcy;&amp;icy; &amp;zcy;&amp;acy; &amp;rcy;&amp;iecy;&amp;zcy;&amp;ucy;&amp;lcy;&amp;softcy;&amp;tcy;&amp;acy;&amp;tcy;&amp;ycy; &amp;o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50" y="3645024"/>
            <a:ext cx="2250132" cy="1815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10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Этап формирования УУД.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&amp;Dcy;&amp;ocy;&amp;scy;&amp;kcy;&amp;acy; &amp;icy; &amp;mcy;&amp;iecy;&amp;lcy; &amp;ucy;&amp;khcy;&amp;ocy;&amp;dcy;&amp;yacy;&amp;tcy; &amp;vcy; &amp;pcy;&amp;rcy;&amp;ocy;&amp;shcy;&amp;lcy;&amp;ocy;&amp;iecy; :: &amp;Ocy;&amp;bcy;&amp;shchcy;&amp;iecy;&amp;scy;&amp;tcy;&amp;vcy;&amp;ocy; :: &amp;Vcy;&amp;iecy;&amp;dcy;&amp;ocy;&amp;mcy;&amp;ocy;&amp;scy;&amp;t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301355" cy="24423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2048" y="2603067"/>
            <a:ext cx="4572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закрепить, повторить, продолжить формирование УУД.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25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Этап, посвященный контролю результатов деятельности учащихся или хода усвоения нового материала.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AutoShape 2" descr="&amp;Vcy;&amp;icy;&amp;rcy;&amp;tcy;&amp;ucy;&amp;acy;&amp;lcy;&amp;softcy;&amp;ncy;&amp;ycy;&amp;iecy; &amp;ucy;&amp;rcy;&amp;ocy;&amp;kcy;&amp;icy; &amp;pcy;&amp;ocy; &amp;bcy;&amp;iecy;&amp;zcy;&amp;ocy;&amp;pcy;&amp;acy;&amp;scy;&amp;ncy;&amp;ocy;&amp;scy;&amp;tcy;&amp;icy; &amp;vcy; &amp;scy;&amp;iecy;&amp;tcy;&amp;icy; &amp;bcy;&amp;ucy;&amp;dcy;&amp;ucy;&amp;tcy; &amp;pcy;&amp;rcy;&amp;ocy;&amp;vcy;&amp;ocy;&amp;dcy;&amp;icy;&amp;tcy;&amp;softcy; &amp;vcy; &amp;shcy;&amp;kcy;&amp;ocy;&amp;lcy;&amp;acy;&amp;khcy; &amp;Gcy;&amp;ocy;&amp;scy;&amp;ucy;&amp;dcy;&amp;acy;&amp;rcy;&amp;scy;&amp;tcy;&amp;vcy;&amp;ocy; Digit. &amp;Icy;&amp;ncy;&amp;tcy;&amp;iecy;&amp;rcy;&amp;ncy;&amp;iecy;&amp;tcy;-&amp;zhcy;&amp;ucy;&amp;rcy;&amp;ncy;&amp;acy;&amp;lcy; &amp;ocy; &amp;tcy;&amp;iecy;&amp;khcy;&amp;ncy;&amp;ocy;&amp;lcy;&amp;ocy;&amp;gcy;&amp;icy;&amp;yacy;&amp;kh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&amp;Vcy;&amp;icy;&amp;rcy;&amp;tcy;&amp;ucy;&amp;acy;&amp;lcy;&amp;softcy;&amp;ncy;&amp;ycy;&amp;iecy; &amp;ucy;&amp;rcy;&amp;ocy;&amp;kcy;&amp;icy; &amp;pcy;&amp;ocy; &amp;bcy;&amp;iecy;&amp;zcy;&amp;ocy;&amp;pcy;&amp;acy;&amp;scy;&amp;ncy;&amp;ocy;&amp;scy;&amp;tcy;&amp;icy; &amp;vcy; &amp;scy;&amp;iecy;&amp;tcy;&amp;icy; &amp;bcy;&amp;ucy;&amp;dcy;&amp;ucy;&amp;tcy; &amp;pcy;&amp;rcy;&amp;ocy;&amp;vcy;&amp;ocy;&amp;dcy;&amp;icy;&amp;tcy;&amp;softcy; &amp;vcy; &amp;shcy;&amp;kcy;&amp;ocy;&amp;lcy;&amp;acy;&amp;khcy; &amp;Gcy;&amp;ocy;&amp;scy;&amp;ucy;&amp;dcy;&amp;acy;&amp;rcy;&amp;scy;&amp;tcy;&amp;vcy;&amp;ocy; Digit. &amp;Icy;&amp;ncy;&amp;tcy;&amp;iecy;&amp;rcy;&amp;ncy;&amp;iecy;&amp;tcy;-&amp;zhcy;&amp;ucy;&amp;rcy;&amp;ncy;&amp;acy;&amp;lcy; &amp;ocy; &amp;tcy;&amp;iecy;&amp;khcy;&amp;ncy;&amp;ocy;&amp;lcy;&amp;ocy;&amp;gcy;&amp;icy;&amp;yacy;&amp;khcy;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7931"/>
            <a:ext cx="295232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39952" y="2348880"/>
            <a:ext cx="4572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u="sng" dirty="0"/>
              <a:t>Основная цель этапа: проконтролировать умение учеников использовать математические термины при устных ответах; проверить умение учеников использовать ранее изученное правило в новых условиях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Этап рефлексии.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&amp;Rcy;&amp;iecy;&amp;fcy;&amp;lcy;&amp;iecy;&amp;kcy;&amp;scy;&amp;icy;&amp;yacy; - &amp;Kcy;&amp;acy;&amp;rcy;&amp;tcy;&amp;icy;&amp;ncy;&amp;kcy;&amp;acy; 8570/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384376" cy="265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276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3573016"/>
            <a:ext cx="45720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Рефлексия помогает ученикам сформулировать получаемые результаты, переопределить цели дальнейшей работы, скорректировать свой образовательный путь.</a:t>
            </a: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2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Этап физической разрядки.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&amp;Bcy;&amp;lcy;&amp;ocy;&amp;gcy; &amp;pcy;&amp;ocy;&amp;lcy;&amp;softcy;&amp;zcy;&amp;ocy;&amp;vcy;&amp;acy;&amp;tcy;&amp;iecy;&amp;lcy;&amp;yacy; - &amp;Lcy;&amp;iecy;&amp;dcy;&amp;ocy;&amp;vcy;&amp;scy;&amp;kcy;&amp;acy;&amp;yacy; &amp;Kcy;&amp;scy;&amp;iecy;&amp;ncy;&amp;icy;&amp;yacy; &amp;Vcy;&amp;acy;&amp;scy;&amp;icy;&amp;lcy;&amp;softcy;&amp;iecy;&amp;vcy;&amp;ncy;&amp;acy; &amp;Mcy;&amp;Bcy;&amp;Ocy;&amp;Ucy; &amp;Scy;&amp;Ocy;&amp;SHcy; 39 &amp;gcy;.&amp;Scy;&amp;tcy;&amp;acy;&amp;vcy;&amp;rcy;&amp;ocy;&amp;pcy;&amp;ocy;&amp;lcy;&amp;ya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71" y="1268760"/>
            <a:ext cx="2491966" cy="189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49566"/>
            <a:ext cx="4644008" cy="3483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1196752"/>
            <a:ext cx="4572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i="1" dirty="0"/>
              <a:t>Этап  физической разрядки в начальной школе является обязательным, и может быть использован на уроке несколько раз.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3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СОВРЕМЕННОГО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0080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организации направленного внимания на начало учебного занятия.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целеполагания.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актуализации знаний.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объяснения.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применения и первичного закрепления теоретических положений в условиях выполнения упражнений и решения задач.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формирования УУД.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Этап, посвященный контролю результатов деятельности учащихся или хода усвоения нового материала.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рефлексии.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физической разрядки.</a:t>
            </a:r>
          </a:p>
        </p:txBody>
      </p:sp>
    </p:spTree>
    <p:extLst>
      <p:ext uri="{BB962C8B-B14F-4D97-AF65-F5344CB8AC3E}">
        <p14:creationId xmlns:p14="http://schemas.microsoft.com/office/powerpoint/2010/main" val="356651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Kcy;&amp;ucy;&amp;rcy;&amp;scy;&amp;ycy; &quot;&amp;Fcy;&amp;Gcy;&amp;Ocy;&amp;Scy; &amp;Ncy;&amp;Ocy;&amp;Ocy;: c&amp;ocy;&amp;dcy;&amp;iecy;&amp;rcy;&amp;zhcy;&amp;acy;&amp;ncy;&amp;icy;&amp;iecy;, &amp;scy;&amp;pcy;&amp;ocy;&amp;scy;&amp;ocy;&amp;bcy;&amp;ycy; &amp;rcy;&amp;acy;&amp;bcy;&amp;ocy;&amp;tcy;&amp;ycy; &amp;ucy;&amp;chcy;&amp;icy;&amp;tcy;&amp;iecy;&amp;lcy;&amp;yacy;&quot; :: &amp;Kcy;&amp;Gcy;&amp;Pcy;&amp;U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37626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836712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Федеральный государственный образовательный стандарт начального общего образования предъявляет требования, прежде всего,  к педагогической деятельности, предусматривающий обеспечение </a:t>
            </a:r>
            <a:r>
              <a:rPr lang="ru-RU" b="1" dirty="0"/>
              <a:t>высокого качества образования</a:t>
            </a:r>
            <a:r>
              <a:rPr lang="ru-RU" dirty="0"/>
              <a:t>, его доступности, открытости и привлекательности для обучающихся, их родителей и всего общества. </a:t>
            </a:r>
          </a:p>
          <a:p>
            <a:pPr algn="just"/>
            <a:r>
              <a:rPr lang="ru-RU" dirty="0"/>
              <a:t>	ФГОС делает акцент на значимость использования в образовательном процессе современных образовательных технологий </a:t>
            </a:r>
            <a:r>
              <a:rPr lang="ru-RU" b="1" dirty="0" err="1"/>
              <a:t>деятельностного</a:t>
            </a:r>
            <a:r>
              <a:rPr lang="ru-RU" b="1" dirty="0"/>
              <a:t> типа</a:t>
            </a:r>
            <a:r>
              <a:rPr lang="ru-RU" dirty="0"/>
              <a:t>; на эффективность </a:t>
            </a:r>
            <a:r>
              <a:rPr lang="ru-RU" b="1" dirty="0"/>
              <a:t>самостоятельной работы обучающихся.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4000"/>
          </a:p>
          <a:p>
            <a:pPr algn="ctr"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5325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ГЛАВНОЕ СРЕДСТВО ОБУЧЕНИЯ - УЧЕБНИК</a:t>
            </a:r>
          </a:p>
        </p:txBody>
      </p:sp>
      <p:pic>
        <p:nvPicPr>
          <p:cNvPr id="11270" name="Picture 9" descr="C:\Users\Оля\Работа\Перспектива\Сайт\Обложки\1 класс\1kl_Matem_Te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1440160" cy="19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C:\Users\Оля\Работа\Перспектива\Сайт\Обложки\1 класс\1kl_Matem_Uc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81100"/>
            <a:ext cx="2109477" cy="30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C:\Users\Оля\Работа\Перспектива\Сайт\Обложки\1 класс\1kl_Matem_Uc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706688"/>
            <a:ext cx="1980580" cy="281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C:\Users\Оля\Работа\Перспектива\Сайт\Обложки\1 класс\1kl_Matem_Te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84" y="2443135"/>
            <a:ext cx="142140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C:\Users\Оля\Работа\Перспектива\Сайт\Обложки\1 класс\1kl_Matem_Mat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46" y="1364956"/>
            <a:ext cx="2098998" cy="296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367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8217"/>
            <a:ext cx="441461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85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/>
              <a:t>УРОК СЕГОДНЯ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6336704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1.Это организованная учителем </a:t>
            </a:r>
            <a:r>
              <a:rPr lang="ru-RU" u="sng" dirty="0"/>
              <a:t>активная познавательная деятельность учащихся.</a:t>
            </a:r>
            <a:endParaRPr lang="ru-RU" dirty="0"/>
          </a:p>
          <a:p>
            <a:r>
              <a:rPr lang="ru-RU" dirty="0"/>
              <a:t>2. Это </a:t>
            </a:r>
            <a:r>
              <a:rPr lang="ru-RU" u="sng" dirty="0"/>
              <a:t>учебное сотрудничество</a:t>
            </a:r>
            <a:r>
              <a:rPr lang="ru-RU" dirty="0"/>
              <a:t>.</a:t>
            </a:r>
          </a:p>
          <a:p>
            <a:r>
              <a:rPr lang="ru-RU" dirty="0"/>
              <a:t>3. Это активные и интерактивные формы работы.</a:t>
            </a:r>
          </a:p>
          <a:p>
            <a:r>
              <a:rPr lang="ru-RU" dirty="0"/>
              <a:t>4. Самостоятельность и </a:t>
            </a:r>
            <a:r>
              <a:rPr lang="ru-RU" u="sng" dirty="0"/>
              <a:t>самодеятельность</a:t>
            </a:r>
            <a:r>
              <a:rPr lang="ru-RU" dirty="0"/>
              <a:t> ученика (постановка цели урока, определение проблемы урока и путей её решения, отбор способов и средств достижения цели, самоанализ и самоконтроль, самооценка и оценка достигнутых результатов). </a:t>
            </a:r>
          </a:p>
          <a:p>
            <a:r>
              <a:rPr lang="ru-RU" dirty="0"/>
              <a:t>5. Это </a:t>
            </a:r>
            <a:r>
              <a:rPr lang="ru-RU" u="sng" dirty="0"/>
              <a:t>хорошо спланированная организаторская роль учителя </a:t>
            </a:r>
            <a:r>
              <a:rPr lang="ru-RU" dirty="0"/>
              <a:t>(учитель-консультант). </a:t>
            </a:r>
          </a:p>
          <a:p>
            <a:r>
              <a:rPr lang="ru-RU" dirty="0"/>
              <a:t>6. Это </a:t>
            </a:r>
            <a:r>
              <a:rPr lang="ru-RU" u="sng" dirty="0"/>
              <a:t>достижение планируемых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7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8005" y="801285"/>
            <a:ext cx="3510136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/>
              <a:t>Учить детей сегодня трудно,</a:t>
            </a:r>
            <a:endParaRPr lang="ru-RU" dirty="0"/>
          </a:p>
          <a:p>
            <a:r>
              <a:rPr lang="ru-RU" i="1" dirty="0"/>
              <a:t>И раньше было нелегко.</a:t>
            </a:r>
            <a:endParaRPr lang="ru-RU" dirty="0"/>
          </a:p>
          <a:p>
            <a:r>
              <a:rPr lang="ru-RU" i="1" dirty="0"/>
              <a:t>Читать, считать, писать учили:</a:t>
            </a:r>
            <a:endParaRPr lang="ru-RU" dirty="0"/>
          </a:p>
          <a:p>
            <a:r>
              <a:rPr lang="ru-RU" i="1" dirty="0"/>
              <a:t>«Даёт корова молоко».</a:t>
            </a:r>
            <a:endParaRPr lang="ru-RU" dirty="0"/>
          </a:p>
          <a:p>
            <a:r>
              <a:rPr lang="ru-RU" i="1" dirty="0"/>
              <a:t>Век XXI – век открытий,</a:t>
            </a:r>
            <a:endParaRPr lang="ru-RU" dirty="0"/>
          </a:p>
          <a:p>
            <a:r>
              <a:rPr lang="ru-RU" i="1" dirty="0"/>
              <a:t>Век инноваций, новизны,</a:t>
            </a:r>
            <a:endParaRPr lang="ru-RU" dirty="0"/>
          </a:p>
          <a:p>
            <a:r>
              <a:rPr lang="ru-RU" i="1" dirty="0"/>
              <a:t>Но  от учителя зависит,</a:t>
            </a:r>
            <a:endParaRPr lang="ru-RU" dirty="0"/>
          </a:p>
          <a:p>
            <a:r>
              <a:rPr lang="ru-RU" i="1" dirty="0"/>
              <a:t>Какими дети быть должны.</a:t>
            </a:r>
            <a:endParaRPr lang="ru-RU" dirty="0"/>
          </a:p>
          <a:p>
            <a:r>
              <a:rPr lang="ru-RU" i="1" dirty="0"/>
              <a:t>Желаю вам, чтоб дети  в вашем классе</a:t>
            </a:r>
            <a:endParaRPr lang="ru-RU" dirty="0"/>
          </a:p>
          <a:p>
            <a:r>
              <a:rPr lang="ru-RU" i="1" dirty="0"/>
              <a:t>Светились от улыбок и любви,</a:t>
            </a:r>
            <a:endParaRPr lang="ru-RU" dirty="0"/>
          </a:p>
          <a:p>
            <a:r>
              <a:rPr lang="ru-RU" i="1" dirty="0"/>
              <a:t>Здоровья вам и творческих успехов</a:t>
            </a:r>
            <a:endParaRPr lang="ru-RU" dirty="0"/>
          </a:p>
          <a:p>
            <a:r>
              <a:rPr lang="ru-RU" i="1" dirty="0"/>
              <a:t>В век инноваций, новизны!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AutoShape 2" descr="Fevauno's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&amp;Kcy;&amp;acy;&amp;kcy; &amp;zcy;&amp;acy;&amp;vcy;&amp;ocy;&amp;iecy;&amp;vcy;&amp;acy;&amp;tcy;&amp;softcy; &amp;acy;&amp;vcy;&amp;tcy;&amp;ocy;&amp;rcy;&amp;icy;&amp;tcy;&amp;iecy;&amp;tcy; &amp;vcy; &amp;kcy;&amp;lcy;&amp;acy;&amp;scy;&amp;s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03" y="1073119"/>
            <a:ext cx="2483459" cy="160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eacher And Student - JoBSPapa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0" y="1073119"/>
            <a:ext cx="2194584" cy="141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2896198"/>
            <a:ext cx="2378337" cy="161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82" y="30689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49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err="1"/>
              <a:t>Чуракова</a:t>
            </a:r>
            <a:r>
              <a:rPr lang="ru-RU" sz="1600" dirty="0"/>
              <a:t> Р.Г. и др. Концептуальные основы развивающей личностно-ориентированной дидактической системы обучения «Перспективная начальная школа». М: Академкнига/Учебник, 2012.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/>
              <a:t>Чуракова</a:t>
            </a:r>
            <a:r>
              <a:rPr lang="ru-RU" sz="1600" dirty="0"/>
              <a:t> Р.Г. Анализ урока в начальной школе. М: Академкнига/Учебник, 2012.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Приказ </a:t>
            </a:r>
            <a:r>
              <a:rPr lang="ru-RU" sz="1600" dirty="0" err="1"/>
              <a:t>Минобрнауки</a:t>
            </a:r>
            <a:r>
              <a:rPr lang="ru-RU" sz="1600" dirty="0"/>
              <a:t> РФ от 6 октября 2009 г. № 363 «Об утверждении и введении в действие федерального государственного образовательного стандарта начального общего образования» ( в ред. приказов </a:t>
            </a:r>
            <a:r>
              <a:rPr lang="ru-RU" sz="1600" dirty="0" err="1"/>
              <a:t>Минобрнауки</a:t>
            </a:r>
            <a:r>
              <a:rPr lang="ru-RU" sz="1600" dirty="0"/>
              <a:t> РФ от 26.11.2010г. № 1241, от 22.09.9011г. № 2357).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Личностно-ориентированный модуль «Проектирование современного урока в начальной школе». М: Академкнига/Учебник, 2013.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Статьи из Интернет-источников по теме «Современный урок по ФГОС»</a:t>
            </a:r>
          </a:p>
        </p:txBody>
      </p:sp>
    </p:spTree>
    <p:extLst>
      <p:ext uri="{BB962C8B-B14F-4D97-AF65-F5344CB8AC3E}">
        <p14:creationId xmlns:p14="http://schemas.microsoft.com/office/powerpoint/2010/main" val="593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56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08" y="1268760"/>
            <a:ext cx="334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ФГОС выдвигает требования   к   формированию у школьников </a:t>
            </a:r>
            <a:r>
              <a:rPr lang="ru-RU" i="1" dirty="0" err="1"/>
              <a:t>метапредметных</a:t>
            </a:r>
            <a:r>
              <a:rPr lang="ru-RU" i="1" dirty="0"/>
              <a:t> результатов – универсальных учебных действий (личностных, познавательных, регулятивных и коммуникативных), </a:t>
            </a:r>
            <a:r>
              <a:rPr lang="ru-RU" dirty="0"/>
              <a:t>которые являются  базой   для овладения ключевыми компетенциями, </a:t>
            </a:r>
            <a:r>
              <a:rPr lang="ru-RU" b="1" dirty="0"/>
              <a:t>«составляющими основу умения   учиться».</a:t>
            </a:r>
          </a:p>
        </p:txBody>
      </p:sp>
      <p:pic>
        <p:nvPicPr>
          <p:cNvPr id="6" name="Рисунок 5" descr="&amp;Kcy;&amp;ucy;&amp;rcy;&amp;scy;&amp;ycy; &quot;&amp;Fcy;&amp;Gcy;&amp;Ocy;&amp;Scy; &amp;Ncy;&amp;Ocy;&amp;Ocy;: c&amp;ocy;&amp;dcy;&amp;iecy;&amp;rcy;&amp;zhcy;&amp;acy;&amp;ncy;&amp;icy;&amp;iecy;, &amp;scy;&amp;pcy;&amp;ocy;&amp;scy;&amp;ocy;&amp;bcy;&amp;ycy; &amp;rcy;&amp;acy;&amp;bcy;&amp;ocy;&amp;tcy;&amp;ycy; &amp;ucy;&amp;chcy;&amp;icy;&amp;tcy;&amp;iecy;&amp;lcy;&amp;yacy;&quot; :: &amp;Kcy;&amp;Gcy;&amp;Pcy;&amp;U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237626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1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507"/>
            <a:ext cx="3227378" cy="454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19889"/>
            <a:ext cx="3024431" cy="422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817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56" y="3105091"/>
            <a:ext cx="2783970" cy="208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74" y="850151"/>
            <a:ext cx="2268418" cy="170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6" y="3501007"/>
            <a:ext cx="2260652" cy="169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30" y="2274169"/>
            <a:ext cx="2215792" cy="166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3" y="1700808"/>
            <a:ext cx="220824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24335" y="3398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Внешний аудит: </a:t>
            </a:r>
            <a:r>
              <a:rPr lang="ru-RU" dirty="0"/>
              <a:t>консультация  по проектированию современного урока Борисовой Лидии </a:t>
            </a:r>
            <a:r>
              <a:rPr lang="ru-RU" dirty="0" err="1"/>
              <a:t>Прокофьевны</a:t>
            </a:r>
            <a:r>
              <a:rPr lang="ru-RU" dirty="0"/>
              <a:t>,  </a:t>
            </a:r>
            <a:r>
              <a:rPr lang="ru-RU" dirty="0" err="1"/>
              <a:t>к.п.н</a:t>
            </a:r>
            <a:r>
              <a:rPr lang="ru-RU" dirty="0"/>
              <a:t>., доцента, методиста издательства «Академкнига/Учебник»</a:t>
            </a:r>
          </a:p>
        </p:txBody>
      </p:sp>
    </p:spTree>
    <p:extLst>
      <p:ext uri="{BB962C8B-B14F-4D97-AF65-F5344CB8AC3E}">
        <p14:creationId xmlns:p14="http://schemas.microsoft.com/office/powerpoint/2010/main" val="377290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15644"/>
            <a:ext cx="3501984" cy="467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72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ro.yar.ru/typo3temp/pics/56e0ba720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845098" cy="1955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780927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Роза </a:t>
            </a:r>
            <a:r>
              <a:rPr lang="ru-RU" sz="1600" b="1" dirty="0" err="1"/>
              <a:t>Гельфановна</a:t>
            </a:r>
            <a:r>
              <a:rPr lang="ru-RU" sz="1600" b="1" dirty="0"/>
              <a:t> </a:t>
            </a:r>
            <a:r>
              <a:rPr lang="ru-RU" sz="1600" b="1" dirty="0" err="1"/>
              <a:t>Чуракова</a:t>
            </a:r>
            <a:r>
              <a:rPr lang="ru-RU" sz="1600" b="1" dirty="0"/>
              <a:t>, </a:t>
            </a:r>
          </a:p>
          <a:p>
            <a:pPr algn="ctr"/>
            <a:r>
              <a:rPr lang="ru-RU" sz="1600" dirty="0"/>
              <a:t>научный руководитель и автор проекта «Перспективная начальная школа»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072767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Учебное занятие  - это целостная часть учебного процесса. </a:t>
            </a:r>
            <a:r>
              <a:rPr lang="ru-RU" dirty="0"/>
              <a:t>	Следовательно,  для него характерны все основные компоненты «целого»: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цель,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выбранное содержание, реализующие эту цель,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методы и формы, диктующие способы усвоения содержания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результативность решения конкретной цели (задачи). </a:t>
            </a:r>
          </a:p>
        </p:txBody>
      </p:sp>
    </p:spTree>
    <p:extLst>
      <p:ext uri="{BB962C8B-B14F-4D97-AF65-F5344CB8AC3E}">
        <p14:creationId xmlns:p14="http://schemas.microsoft.com/office/powerpoint/2010/main" val="58592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3"/>
            <a:ext cx="4013035" cy="506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676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СОВРЕМЕННОГО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0080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организации направленного внимания на начало учебного занятия.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целеполагания.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актуализации знаний.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объяснения.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применения и первичного закрепления теоретических положений в условиях выполнения упражнений и решения задач.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формирования УУД.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Этап, посвященный контролю результатов деятельности учащихся или хода усвоения нового материала.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рефлексии.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Этап физической разрядки.</a:t>
            </a:r>
          </a:p>
        </p:txBody>
      </p:sp>
    </p:spTree>
    <p:extLst>
      <p:ext uri="{BB962C8B-B14F-4D97-AF65-F5344CB8AC3E}">
        <p14:creationId xmlns:p14="http://schemas.microsoft.com/office/powerpoint/2010/main" val="103304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822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СОВРЕМЕННОГО УРОКА</vt:lpstr>
      <vt:lpstr>Этап организации направленного внимания на начало учебного занятия. </vt:lpstr>
      <vt:lpstr>Этап целеполагания. </vt:lpstr>
      <vt:lpstr>Этап актуализации знаний. </vt:lpstr>
      <vt:lpstr>Этап объяснения. </vt:lpstr>
      <vt:lpstr>Этап применения и первичного закрепления теоретических положений в условиях выполнения упражнений и решения задач. </vt:lpstr>
      <vt:lpstr>Этап формирования УУД. </vt:lpstr>
      <vt:lpstr>Этап, посвященный контролю результатов деятельности учащихся или хода усвоения нового материала. </vt:lpstr>
      <vt:lpstr>Этап рефлексии. </vt:lpstr>
      <vt:lpstr>Этап физической разрядки. </vt:lpstr>
      <vt:lpstr>ЭТАПЫ СОВРЕМЕННОГО УРОКА</vt:lpstr>
      <vt:lpstr>Презентация PowerPoint</vt:lpstr>
      <vt:lpstr>Презентация PowerPoint</vt:lpstr>
      <vt:lpstr>УРОК СЕГОДНЯ</vt:lpstr>
      <vt:lpstr>Презентация PowerPoint</vt:lpstr>
      <vt:lpstr>ЛИТЕРАТУРА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Мира</cp:lastModifiedBy>
  <cp:revision>31</cp:revision>
  <dcterms:created xsi:type="dcterms:W3CDTF">2013-07-29T17:42:42Z</dcterms:created>
  <dcterms:modified xsi:type="dcterms:W3CDTF">2022-05-08T15:06:58Z</dcterms:modified>
</cp:coreProperties>
</file>