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99" r:id="rId3"/>
    <p:sldId id="309" r:id="rId4"/>
    <p:sldId id="305" r:id="rId5"/>
    <p:sldId id="304" r:id="rId6"/>
    <p:sldId id="303" r:id="rId7"/>
    <p:sldId id="302" r:id="rId8"/>
    <p:sldId id="301" r:id="rId9"/>
    <p:sldId id="311" r:id="rId10"/>
    <p:sldId id="315" r:id="rId11"/>
    <p:sldId id="314" r:id="rId12"/>
    <p:sldId id="342" r:id="rId13"/>
    <p:sldId id="313" r:id="rId14"/>
    <p:sldId id="316" r:id="rId15"/>
    <p:sldId id="312" r:id="rId16"/>
    <p:sldId id="322" r:id="rId17"/>
    <p:sldId id="318" r:id="rId18"/>
    <p:sldId id="321" r:id="rId19"/>
    <p:sldId id="320" r:id="rId20"/>
    <p:sldId id="319" r:id="rId21"/>
    <p:sldId id="337" r:id="rId22"/>
    <p:sldId id="326" r:id="rId23"/>
    <p:sldId id="340" r:id="rId24"/>
    <p:sldId id="324" r:id="rId25"/>
    <p:sldId id="32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2020-2021 учебный год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6809770266036117E-2"/>
          <c:y val="5.31249999999999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Сформирована</c:v>
                </c:pt>
                <c:pt idx="1">
                  <c:v>Частично сформирована</c:v>
                </c:pt>
                <c:pt idx="2">
                  <c:v>Точка роста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0.53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E-4FF7-8E6E-B2ADA83A6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2020-2021 учебный год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2.3294591780551634E-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Сформирована</c:v>
                </c:pt>
                <c:pt idx="1">
                  <c:v>Частично сформирована</c:v>
                </c:pt>
                <c:pt idx="2">
                  <c:v>Точка роста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0.53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2-4D76-9F2C-86B36E4F8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695667344827434"/>
          <c:y val="0.12896286582737806"/>
          <c:w val="0.32912936724563246"/>
          <c:h val="0.6642381466154739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 года 2020-2021 учебный год</a:t>
            </a:r>
          </a:p>
        </c:rich>
      </c:tx>
      <c:layout>
        <c:manualLayout>
          <c:xMode val="edge"/>
          <c:yMode val="edge"/>
          <c:x val="8.1081922722290867E-2"/>
          <c:y val="7.793061752828499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Сформирована</c:v>
                </c:pt>
                <c:pt idx="1">
                  <c:v>Частично сформирована</c:v>
                </c:pt>
                <c:pt idx="2">
                  <c:v>Точка роста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0.52</c:v>
                </c:pt>
                <c:pt idx="1">
                  <c:v>0.4</c:v>
                </c:pt>
                <c:pt idx="2">
                  <c:v>8.0000000000000043E-2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C-4131-8177-9E0139687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069292461857287"/>
          <c:y val="0.21711960944907926"/>
          <c:w val="0.32163166959517081"/>
          <c:h val="0.60921719292171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0.15429</cdr:x>
      <cdr:y>0.31963</cdr:y>
    </cdr:from>
    <cdr:to>
      <cdr:x>0.3551</cdr:x>
      <cdr:y>0.44366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0579" y="1298994"/>
          <a:ext cx="1224137" cy="504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27%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0.3924</cdr:x>
      <cdr:y>0.28448</cdr:y>
    </cdr:from>
    <cdr:to>
      <cdr:x>0.56958</cdr:x>
      <cdr:y>0.42623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83654" y="1156118"/>
          <a:ext cx="1166585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0.33815</cdr:x>
      <cdr:y>0.53057</cdr:y>
    </cdr:from>
    <cdr:to>
      <cdr:x>0.51533</cdr:x>
      <cdr:y>0.67232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26464" y="2156250"/>
          <a:ext cx="1166585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53%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0.14741</cdr:x>
      <cdr:y>0.30427</cdr:y>
    </cdr:from>
    <cdr:to>
      <cdr:x>0.34822</cdr:x>
      <cdr:y>0.4283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6267" y="864096"/>
          <a:ext cx="893980" cy="35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27%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0.35609</cdr:x>
      <cdr:y>0.27671</cdr:y>
    </cdr:from>
    <cdr:to>
      <cdr:x>0.53327</cdr:x>
      <cdr:y>0.41846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0232" y="785818"/>
          <a:ext cx="995247" cy="402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0.26685</cdr:x>
      <cdr:y>0.55763</cdr:y>
    </cdr:from>
    <cdr:to>
      <cdr:x>0.49329</cdr:x>
      <cdr:y>0.69938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88000" y="1583606"/>
          <a:ext cx="1008081" cy="40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53%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0.36617</cdr:x>
      <cdr:y>0.44629</cdr:y>
    </cdr:from>
    <cdr:to>
      <cdr:x>0.55076</cdr:x>
      <cdr:y>0.60779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4794" y="1381857"/>
          <a:ext cx="1061030" cy="50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52%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0.20461</cdr:x>
      <cdr:y>0.21557</cdr:y>
    </cdr:from>
    <cdr:to>
      <cdr:x>0.36617</cdr:x>
      <cdr:y>0.37433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6100" y="667476"/>
          <a:ext cx="928694" cy="491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8%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B18FD-A6AD-42F3-8118-4506E7C04C8A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FD76-1D0B-44C9-B8C9-45113442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3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639F-7B9C-4282-ADDB-8F6EDC48ED62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9C15-892E-45FB-9608-2D958D54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B5ED-8D16-4229-A980-D21CB1F81CFF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2CB1-3514-4186-8CF8-0282AF6BA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11FE-80C3-43C3-B491-6B31F14AE82C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C4F3-E307-4DAA-81E5-F35751708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14FD-66CD-446E-8224-FB90B6917685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64BE-0A60-4F94-967E-56B6CA93F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6B66-FDB3-4035-AE0B-36162180EF0B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E262-B895-4B2C-B5B5-3460C13ED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E465-B3EC-41D0-89DB-30DE440A0552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8113-9A38-457B-B7F7-AB0D6336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78FA-730B-41DD-8550-6FE4BDF3C18A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D350-38BA-4CCF-9F97-37E6A5759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F923-B15A-43A4-B2CB-CC78D544C7C1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8E56-1B8A-4CFB-90CE-5CEB0BBD7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71913-D2DC-4367-AE58-1BDB3FDBE046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02DF-495A-4B2F-8219-23BEBD80B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317A-5523-4960-B6D0-4296399F4184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35A4-D56E-471D-935B-E57ADB258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82C9F-B94D-4751-B620-775B782DA672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FBA8-6805-462E-893A-330B7C392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24D5F-95E4-478C-AFDB-BE47DC74B4D6}" type="datetime1">
              <a:rPr lang="ru-RU" smtClean="0"/>
              <a:pPr>
                <a:defRPr/>
              </a:pPr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A4D97D-7FB5-4914-A897-FC6728D00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zvonarevatatiana20.wixsite.com/mysite" TargetMode="External"/><Relationship Id="rId4" Type="http://schemas.openxmlformats.org/officeDocument/2006/relationships/hyperlink" Target="https://www.maam.ru/users/400372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42852"/>
            <a:ext cx="7500990" cy="2928958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8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№16 «Жемчужинка»</a:t>
            </a:r>
            <a:br>
              <a:rPr lang="ru-RU" sz="8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«Комплексно-тематический </a:t>
            </a:r>
            <a:r>
              <a:rPr lang="ru-RU" sz="8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 к организации игровой деятельности детей раннего возраста»</a:t>
            </a:r>
            <a:br>
              <a:rPr lang="ru-RU" sz="8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0"/>
            <a:ext cx="528638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0"/>
            <a:ext cx="5072098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857496"/>
            <a:ext cx="3786214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Звонарева Татьяна Сергеевна,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71876"/>
            <a:ext cx="400049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Admin\Desktop\ФОТКИ МОИ\ао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643182"/>
            <a:ext cx="2679514" cy="357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Admin\Desktop\АТТЕСТАЦИЯ ЗВОНАРЕВА ТС\Портфолио  Звонарева ТС\пункт 2.7\P1120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4071966" cy="292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Admin\Desktop\АТТЕСТАЦИЯ ЗВОНАРЕВА ТС\Портфолио  Звонарева ТС\пункт 2.7\P11200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928802"/>
            <a:ext cx="407193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86314" y="5500702"/>
            <a:ext cx="4143436" cy="57150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сенсорики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5500702"/>
            <a:ext cx="4071966" cy="57150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игр и упражнений по развитию речи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73817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57224" y="1214422"/>
            <a:ext cx="3143272" cy="164307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</a:t>
            </a:r>
          </a:p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сопровождающиеся словом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3286124"/>
            <a:ext cx="3143272" cy="164307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по развитию навыков самообслуживания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57818" y="1142984"/>
            <a:ext cx="3143272" cy="164307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игры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857884" y="3214686"/>
            <a:ext cx="3143272" cy="164307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Массаж руки и пальцев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143240" y="5072074"/>
            <a:ext cx="3143272" cy="164307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игры и  гимнастика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4285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Диапазон личного вклада педагога в развитие образования и степень его новизны</a:t>
            </a:r>
            <a:endParaRPr lang="ru-RU" sz="2800" dirty="0"/>
          </a:p>
        </p:txBody>
      </p:sp>
      <p:sp>
        <p:nvSpPr>
          <p:cNvPr id="13" name="Овал 12"/>
          <p:cNvSpPr/>
          <p:nvPr/>
        </p:nvSpPr>
        <p:spPr>
          <a:xfrm>
            <a:off x="3500430" y="2714620"/>
            <a:ext cx="2286016" cy="20002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приёмы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1" descr="C:\Users\Ольга\Desktop\аттестация 2018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2643206" cy="234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C:\Users\Ольга\Desktop\аттестация 2018\hRvP4yVQzVfhhok7tZGOUCPp0bdfDTLLoaVD24M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88" y="1785926"/>
            <a:ext cx="242889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:\Users\Ольга\Desktop\аттестация 2018\ab9f8ed15fb7d8a5c9a9e4fcec8878d0--hand-puppets-finger-puppe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785926"/>
            <a:ext cx="2347047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C:\Users\Ольга\Desktop\аттестация 2018\img18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440901"/>
            <a:ext cx="2071702" cy="224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C:\Users\Ольга\Desktop\аттестация 2018\e16786c6d62e1ae9bd719bc4b5df380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929198"/>
            <a:ext cx="328441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Ольга\Desktop\аттестация 2018\img5 -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500570"/>
            <a:ext cx="2106329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142976" y="428604"/>
            <a:ext cx="7072362" cy="100013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виды театра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\Desktop\РМО Звонарева Т.С\фото в группе\DSC_1188.JPG"/>
          <p:cNvPicPr>
            <a:picLocks noChangeAspect="1" noChangeArrowheads="1"/>
          </p:cNvPicPr>
          <p:nvPr/>
        </p:nvPicPr>
        <p:blipFill>
          <a:blip r:embed="rId3" cstate="print"/>
          <a:srcRect b="10503"/>
          <a:stretch>
            <a:fillRect/>
          </a:stretch>
        </p:blipFill>
        <p:spPr bwMode="auto">
          <a:xfrm>
            <a:off x="428596" y="1357298"/>
            <a:ext cx="383143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Admin\Desktop\РМО Звонарева Т.С\фото в группе\DSC_1190.JPG"/>
          <p:cNvPicPr>
            <a:picLocks noChangeAspect="1" noChangeArrowheads="1"/>
          </p:cNvPicPr>
          <p:nvPr/>
        </p:nvPicPr>
        <p:blipFill>
          <a:blip r:embed="rId4" cstate="print"/>
          <a:srcRect b="9434"/>
          <a:stretch>
            <a:fillRect/>
          </a:stretch>
        </p:blipFill>
        <p:spPr bwMode="auto">
          <a:xfrm>
            <a:off x="4643438" y="1357298"/>
            <a:ext cx="378621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Admin\Desktop\РМО Звонарева Т.С\фото в группе\DSC_1194.JPG"/>
          <p:cNvPicPr>
            <a:picLocks noChangeAspect="1" noChangeArrowheads="1"/>
          </p:cNvPicPr>
          <p:nvPr/>
        </p:nvPicPr>
        <p:blipFill>
          <a:blip cstate="print"/>
          <a:srcRect b="11111"/>
          <a:stretch>
            <a:fillRect/>
          </a:stretch>
        </p:blipFill>
        <p:spPr bwMode="auto">
          <a:xfrm>
            <a:off x="357158" y="4071942"/>
            <a:ext cx="385765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C:\Users\Admin\Desktop\РМО Звонарева Т.С\фото в группе\DSC_1184.JPG"/>
          <p:cNvPicPr>
            <a:picLocks noChangeAspect="1" noChangeArrowheads="1"/>
          </p:cNvPicPr>
          <p:nvPr/>
        </p:nvPicPr>
        <p:blipFill>
          <a:blip r:embed="rId5" cstate="print"/>
          <a:srcRect b="11110"/>
          <a:stretch>
            <a:fillRect/>
          </a:stretch>
        </p:blipFill>
        <p:spPr bwMode="auto">
          <a:xfrm>
            <a:off x="4643438" y="4071942"/>
            <a:ext cx="385762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285852" y="357166"/>
            <a:ext cx="6929486" cy="78581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86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пальчикового театра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C:\Users\Admin\Desktop\РМО Звонарева Т.С\фото в группе\DSC_1196.JPG"/>
          <p:cNvPicPr>
            <a:picLocks noChangeAspect="1" noChangeArrowheads="1"/>
          </p:cNvPicPr>
          <p:nvPr/>
        </p:nvPicPr>
        <p:blipFill>
          <a:blip r:embed="rId3" cstate="print"/>
          <a:srcRect b="11042"/>
          <a:stretch>
            <a:fillRect/>
          </a:stretch>
        </p:blipFill>
        <p:spPr bwMode="auto">
          <a:xfrm>
            <a:off x="285720" y="2214554"/>
            <a:ext cx="421601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dmin\Desktop\РМО Звонарева Т.С\фото в группе\DSC_1200.JPG"/>
          <p:cNvPicPr>
            <a:picLocks noChangeAspect="1" noChangeArrowheads="1"/>
          </p:cNvPicPr>
          <p:nvPr/>
        </p:nvPicPr>
        <p:blipFill>
          <a:blip r:embed="rId4" cstate="print"/>
          <a:srcRect b="10256"/>
          <a:stretch>
            <a:fillRect/>
          </a:stretch>
        </p:blipFill>
        <p:spPr bwMode="auto">
          <a:xfrm>
            <a:off x="4786314" y="2214554"/>
            <a:ext cx="417912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00100" y="428604"/>
            <a:ext cx="7572428" cy="107157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 с использованием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У-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терапии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\Desktop\РМО Звонарева Т.С\фото в группе\DSC_1182.JPG"/>
          <p:cNvPicPr>
            <a:picLocks noChangeAspect="1" noChangeArrowheads="1"/>
          </p:cNvPicPr>
          <p:nvPr/>
        </p:nvPicPr>
        <p:blipFill>
          <a:blip r:embed="rId3" cstate="print"/>
          <a:srcRect b="10167"/>
          <a:stretch>
            <a:fillRect/>
          </a:stretch>
        </p:blipFill>
        <p:spPr bwMode="auto">
          <a:xfrm>
            <a:off x="1142976" y="1785926"/>
            <a:ext cx="703781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881047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бусы»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Admin\Desktop\РМО Звонарева Т.С\фото в группе\DSC_1145.JPG"/>
          <p:cNvPicPr>
            <a:picLocks noChangeAspect="1" noChangeArrowheads="1"/>
          </p:cNvPicPr>
          <p:nvPr/>
        </p:nvPicPr>
        <p:blipFill>
          <a:blip cstate="print"/>
          <a:srcRect l="18546" r="4986" b="12727"/>
          <a:stretch>
            <a:fillRect/>
          </a:stretch>
        </p:blipFill>
        <p:spPr bwMode="auto">
          <a:xfrm>
            <a:off x="4786314" y="2285992"/>
            <a:ext cx="422504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142976" y="285728"/>
            <a:ext cx="7572428" cy="107157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«Лыжи с крышками»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Admin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428627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Admin\Desktop\РМО Звонарева Т.С\фото в группе\DSC_1148.JPG"/>
          <p:cNvPicPr>
            <a:picLocks noChangeAspect="1" noChangeArrowheads="1"/>
          </p:cNvPicPr>
          <p:nvPr/>
        </p:nvPicPr>
        <p:blipFill>
          <a:blip r:embed="rId3" cstate="print"/>
          <a:srcRect b="11956"/>
          <a:stretch>
            <a:fillRect/>
          </a:stretch>
        </p:blipFill>
        <p:spPr bwMode="auto">
          <a:xfrm>
            <a:off x="714348" y="1214422"/>
            <a:ext cx="328614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Admin\Desktop\РМО Звонарева Т.С\фото в группе\DSC_1149.JPG"/>
          <p:cNvPicPr>
            <a:picLocks noChangeAspect="1" noChangeArrowheads="1"/>
          </p:cNvPicPr>
          <p:nvPr/>
        </p:nvPicPr>
        <p:blipFill>
          <a:blip r:embed="rId4" cstate="print"/>
          <a:srcRect b="11956"/>
          <a:stretch>
            <a:fillRect/>
          </a:stretch>
        </p:blipFill>
        <p:spPr bwMode="auto">
          <a:xfrm>
            <a:off x="5000628" y="1214422"/>
            <a:ext cx="328614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714612" y="214290"/>
            <a:ext cx="4071966" cy="857256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мозаикой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786050" y="3429000"/>
            <a:ext cx="4071966" cy="857256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фасолью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Admin\Desktop\РМО Звонарева Т.С\фото в группе\DSC_1155.JPG"/>
          <p:cNvPicPr>
            <a:picLocks noChangeAspect="1" noChangeArrowheads="1"/>
          </p:cNvPicPr>
          <p:nvPr/>
        </p:nvPicPr>
        <p:blipFill>
          <a:blip r:embed="rId5" cstate="print"/>
          <a:srcRect b="10638"/>
          <a:stretch>
            <a:fillRect/>
          </a:stretch>
        </p:blipFill>
        <p:spPr bwMode="auto">
          <a:xfrm>
            <a:off x="3071802" y="4429132"/>
            <a:ext cx="335758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игрушками разной тактильной поверхности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\Desktop\РМО Звонарева Т.С\фото в группе\DSC_1174.JPG"/>
          <p:cNvPicPr>
            <a:picLocks noChangeAspect="1" noChangeArrowheads="1"/>
          </p:cNvPicPr>
          <p:nvPr/>
        </p:nvPicPr>
        <p:blipFill>
          <a:blip r:embed="rId3" cstate="print"/>
          <a:srcRect b="11765"/>
          <a:stretch>
            <a:fillRect/>
          </a:stretch>
        </p:blipFill>
        <p:spPr bwMode="auto">
          <a:xfrm>
            <a:off x="285720" y="1643051"/>
            <a:ext cx="3643338" cy="214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Admin\Desktop\РМО Звонарева Т.С\фото в группе\DSC_1159.JPG"/>
          <p:cNvPicPr>
            <a:picLocks noChangeAspect="1" noChangeArrowheads="1"/>
          </p:cNvPicPr>
          <p:nvPr/>
        </p:nvPicPr>
        <p:blipFill>
          <a:blip r:embed="rId4" cstate="print"/>
          <a:srcRect l="27273" b="12727"/>
          <a:stretch>
            <a:fillRect/>
          </a:stretch>
        </p:blipFill>
        <p:spPr bwMode="auto">
          <a:xfrm>
            <a:off x="4929190" y="3614739"/>
            <a:ext cx="3429024" cy="274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429124" y="2000240"/>
            <a:ext cx="4071966" cy="857256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«Чудесный мешочек»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4282" y="5072074"/>
            <a:ext cx="4071966" cy="857256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Логический куб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5072074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4414" y="285728"/>
            <a:ext cx="7072362" cy="100013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Разнообразные виды конструкторов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57290" y="3643314"/>
            <a:ext cx="7072362" cy="100013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сенсорному развитию</a:t>
            </a:r>
          </a:p>
        </p:txBody>
      </p:sp>
      <p:pic>
        <p:nvPicPr>
          <p:cNvPr id="10" name="Picture 3" descr="C:\Users\Ольга\Desktop\ФОТО\1353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643050"/>
            <a:ext cx="192511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Ольга\Desktop\ФОТО\1022096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643050"/>
            <a:ext cx="1785950" cy="183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Ольга\Desktop\ФОТО\d3fce27aed7c8815c94be104cc2ce3374904f9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714488"/>
            <a:ext cx="1857388" cy="179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Ольга\Desktop\ФОТО\image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86322"/>
            <a:ext cx="213393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Ольга\Desktop\аттестация 2018\image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000636"/>
            <a:ext cx="257577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Ольга\Desktop\ФОТО\detsad-563351-14849995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929198"/>
            <a:ext cx="1704731" cy="177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C:\Users\Ольга\Desktop\аттестация 2018\NR92541cc3cfe74d5a61d6431960504cf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857760"/>
            <a:ext cx="169279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33374"/>
            <a:ext cx="7886727" cy="259556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№16 «Жемчужинка»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выступления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«Влияние мелкой моторики на речевое развитие детей младшего дошкольного возраста»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dmin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786058"/>
            <a:ext cx="2786082" cy="37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dmin\Desktop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495303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0034" y="928670"/>
            <a:ext cx="2286016" cy="64294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Сухой бассейн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429388" y="928670"/>
            <a:ext cx="2286016" cy="64294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Пуговицы на магнитах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Ольга\Desktop\редми\IMG_20190222_153456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2143140" cy="175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Ольга\Desktop\редми\IMG_20190222_154928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857760"/>
            <a:ext cx="2143140" cy="150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Ольга\Desktop\редми\IMG_20190222_153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857364"/>
            <a:ext cx="2214578" cy="168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142976" y="3857628"/>
            <a:ext cx="2286016" cy="642942"/>
          </a:xfrm>
          <a:prstGeom prst="round2DiagRect">
            <a:avLst>
              <a:gd name="adj1" fmla="val 23035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428992" y="928670"/>
            <a:ext cx="2286016" cy="64294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Застёгивание пуговиц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643570" y="3857628"/>
            <a:ext cx="2286016" cy="64294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Шнуровки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Ольга\Desktop\аттестация 2018\71776_html_6240ad6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857760"/>
            <a:ext cx="2160240" cy="149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Ольга\Desktop\аттестация 2018\015 - копия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3" y="1857364"/>
            <a:ext cx="243809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Ольга\Desktop\аттестация 2018\015 - копия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857760"/>
            <a:ext cx="1971427" cy="13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Ольга\Desktop\редми\IMG_20190222_1527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714884"/>
            <a:ext cx="1500198" cy="161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88168239"/>
              </p:ext>
            </p:extLst>
          </p:nvPr>
        </p:nvGraphicFramePr>
        <p:xfrm>
          <a:off x="214282" y="1643050"/>
          <a:ext cx="6000792" cy="283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80670612"/>
              </p:ext>
            </p:extLst>
          </p:nvPr>
        </p:nvGraphicFramePr>
        <p:xfrm>
          <a:off x="3395900" y="3761656"/>
          <a:ext cx="57481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143372" y="5143513"/>
            <a:ext cx="642943" cy="64294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40%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4475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7772400" cy="1365252"/>
          </a:xfr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  </a:t>
            </a:r>
            <a:r>
              <a:rPr lang="ru-RU" sz="2800" dirty="0" smtClean="0">
                <a:solidFill>
                  <a:prstClr val="black"/>
                </a:solidFill>
              </a:rPr>
              <a:t/>
            </a:r>
            <a:br>
              <a:rPr lang="ru-RU" sz="2800" dirty="0" smtClean="0">
                <a:solidFill>
                  <a:prstClr val="black"/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1714488"/>
            <a:ext cx="8715436" cy="485778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Усовершенствовалась речевая активность в процессе сенсорного развития;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Повысился интерес детей к играм и упражнениям на развитие мелкой моторики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Пополнилась РППС в соответствии с ФГОС ДО по развивающей речевой среде и сенсорному развитию ;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Наладились партнёрские взаимоотношения с родителями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повысился уровень знаний в вопросах развития речи детей младшего дошкольного возраста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14298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Транслируемость практических достижений профессиональной деятельности педагогического работника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56345"/>
              </p:ext>
            </p:extLst>
          </p:nvPr>
        </p:nvGraphicFramePr>
        <p:xfrm>
          <a:off x="142844" y="1415090"/>
          <a:ext cx="8858313" cy="42067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82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600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выступления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транслирования опыта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0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Участие: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онкурс «Лучшая методическая разработка»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Конспект мероприятия  ко Дню славянской письменности.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0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РМО по речевому развитию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речи детей младшего дошкольного возраста с помощью мелкой моторики»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98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РМО по социально-коммуникативному развитию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«Трудовое воспитание детей старшего дошкольного возраста посредствам дидактических игр»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72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Проектная деятельность «Вместо кисточки рука»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Педагогический час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49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Проектная деятельность «Бумага. Свойства бумаги».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Педагогический час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Транслируемость практических достижений профессиональной деятельности педагогического работника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 descr="C:\Users\Admin\Downloads\2021-10-27_23-59-23.pn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57158" y="1357298"/>
            <a:ext cx="4611286" cy="259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Admin\Downloads\2021-10-28_00-11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000504"/>
            <a:ext cx="4714318" cy="265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286380" y="1500174"/>
            <a:ext cx="3429024" cy="1928826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Страничка на педагогическом портале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maam.ru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u="sng" dirty="0" smtClean="0">
                <a:solidFill>
                  <a:schemeClr val="dk1"/>
                </a:solidFill>
                <a:hlinkClick r:id="rId4"/>
              </a:rPr>
              <a:t>https://www.maam.ru/users/400372</a:t>
            </a:r>
            <a:endParaRPr lang="ru-RU" sz="2000" dirty="0" smtClean="0"/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28596" y="4500570"/>
            <a:ext cx="3500462" cy="1857388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Персональный сайт на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wix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u="sng" dirty="0" smtClean="0">
                <a:solidFill>
                  <a:schemeClr val="dk1"/>
                </a:solidFill>
                <a:hlinkClick r:id="rId5"/>
              </a:rPr>
              <a:t>https://zvonarevatatiana20.wixsite.com/mysite</a:t>
            </a:r>
            <a:endParaRPr lang="ru-RU" sz="2000" dirty="0" smtClean="0"/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4282" y="1142984"/>
            <a:ext cx="8715436" cy="557216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Программа дошкольного образования «От рождения до школы» 2014г.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Т.А. Ткаченко «Развиваем мелкую моторику и речь»    2015г.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В.М. Мёдов «Упражнения для развития мелкой моторики» Москва 2016г.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Комплексные занятия с детьми 3-5 лет «Формирование мелкой моторики руки»  Москва 2017г.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Диагностический журнал «Развитие мелкой моторики и речи у детей 3-7 лет» Москва 2018г.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Р.Л. Бабушкина, О.М. Кислякова «Логопедическая ритмика» издательство «Каро»   2018г.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Пилюгина Э.Г., Занятия по сенсорному воспитанию с детьми раннего возраста, М., Просвещение, 2013 г.; 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1"/>
            <a:ext cx="7772400" cy="135729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личного вклада педагога в развитие образования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429388" y="1071546"/>
            <a:ext cx="2286016" cy="1285884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Организационно-педагогические условия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285720" y="2928934"/>
            <a:ext cx="2500330" cy="3786214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педагогических идей, концепций, теорий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Н.А. Бернштейн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К.Г. Юнг</a:t>
            </a:r>
            <a:endParaRPr lang="ru-RU" alt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3357554" y="2857496"/>
            <a:ext cx="2643206" cy="3857652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•"/>
            </a:pP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содержания образовательно-воспитательного процесса </a:t>
            </a:r>
          </a:p>
          <a:p>
            <a:pPr lvl="0" algn="ctr">
              <a:buFontTx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наиболее эффективных методов работы с детьми;</a:t>
            </a:r>
          </a:p>
          <a:p>
            <a:pPr lvl="0" algn="ctr" eaLnBrk="0" hangingPunct="0">
              <a:buFontTx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для совместной работы</a:t>
            </a:r>
          </a:p>
          <a:p>
            <a:pPr algn="ctr"/>
            <a:endParaRPr lang="ru-RU" alt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29124" y="2285992"/>
            <a:ext cx="500066" cy="57150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358082" y="2214554"/>
            <a:ext cx="500066" cy="57150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6357950" y="2786058"/>
            <a:ext cx="2643174" cy="3929090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Обмен опытом на РМО воспитателей</a:t>
            </a:r>
          </a:p>
          <a:p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- Выступления на педсоветах; </a:t>
            </a:r>
          </a:p>
          <a:p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-Открытые занятия для педагогов ДОУ; </a:t>
            </a:r>
          </a:p>
          <a:p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-Сотрудничество с семьями воспитанников;</a:t>
            </a:r>
          </a:p>
          <a:p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-Участие в конкурсах; </a:t>
            </a:r>
          </a:p>
          <a:p>
            <a:r>
              <a:rPr lang="ru-RU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- Публикации в сети интернет</a:t>
            </a:r>
            <a:endParaRPr lang="ru-RU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214414" y="2357430"/>
            <a:ext cx="500066" cy="57150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3571868" y="1142984"/>
            <a:ext cx="2286016" cy="1285884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условия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357158" y="1214422"/>
            <a:ext cx="2286016" cy="1285884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 условия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личного вклада педагога в развитие образования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500174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3929066"/>
            <a:ext cx="3500462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42910" y="1500174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современном дошкольном образовании речь рассматривается, как одна из основ воспитания и обучения детей, так как от уровня овладения связной речью зависит успешность обучения детей в школе, умение общаться с людьми и общее интеллектуальное развитие.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 личного вклада педагога в развитие образования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5715017"/>
            <a:ext cx="2447925" cy="95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7"/>
            <a:ext cx="8572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>
                  <a:lumMod val="75000"/>
                  <a:lumOff val="25000"/>
                </a:prstClr>
              </a:buClr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ДО:</a:t>
            </a:r>
          </a:p>
          <a:p>
            <a:pPr>
              <a:buClr>
                <a:prstClr val="black">
                  <a:lumMod val="75000"/>
                  <a:lumOff val="25000"/>
                </a:prst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ребёнка, как субъекта отношений с самим собой, другими детьми, взрослыми и миром.</a:t>
            </a:r>
          </a:p>
          <a:p>
            <a:pPr>
              <a:buClr>
                <a:prstClr val="black">
                  <a:lumMod val="75000"/>
                  <a:lumOff val="25000"/>
                </a:prstClr>
              </a:buClr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МБДОУ детского сада «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pPr>
              <a:buClr>
                <a:prstClr val="black">
                  <a:lumMod val="75000"/>
                  <a:lumOff val="25000"/>
                </a:prstClr>
              </a:buClr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Ольга\Desktop\аттестация 2018\slide-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429132"/>
            <a:ext cx="1180407" cy="1512916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Ольга\Desktop\аттестация 2018\carl_u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500570"/>
            <a:ext cx="1152128" cy="1416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Ольга\Desktop\аттестация 2018\c18a22de2c1f06cfae5d382428a06b1eb557b72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357694"/>
            <a:ext cx="1152128" cy="158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357158" y="5857892"/>
            <a:ext cx="2143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Сухомлинский В.А.</a:t>
            </a:r>
            <a:endParaRPr kumimoji="0" lang="ru-RU" sz="7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285720" y="5929330"/>
            <a:ext cx="22145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571868" y="6072206"/>
            <a:ext cx="21431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Юнг К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.Г.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6572264" y="6072206"/>
            <a:ext cx="214314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Бернштейн Н.А.</a:t>
            </a:r>
            <a:endParaRPr kumimoji="0" lang="ru-RU" sz="7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7" y="333375"/>
            <a:ext cx="8243916" cy="102392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 педагогической деятельности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580996" y="3889374"/>
            <a:ext cx="8072494" cy="276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4282" y="928670"/>
            <a:ext cx="8643997" cy="1714511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обогащения чувственного опыта детей,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умения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его в речи посредством развития мелкой моторики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282" y="2857496"/>
            <a:ext cx="8643998" cy="381159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Задачи: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Стимулировать речевую активность в процессе сенсорного развития;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интерес детей к играм и упражнениям на развитие мелкой моторики</a:t>
            </a:r>
          </a:p>
          <a:p>
            <a:pPr lvl="0">
              <a:buClr>
                <a:srgbClr val="9BBB59"/>
              </a:buCl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Пополнять РППС в соответствии с ФГОС ДО по развивающей речевой среде и сенсорному развитию ;</a:t>
            </a:r>
          </a:p>
          <a:p>
            <a:pPr lvl="0">
              <a:buClr>
                <a:srgbClr val="9BBB59"/>
              </a:buCl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Привлекать родителей к партнёрству и повысить уровень знаний в вопросах развития речи детей младшего дошкольного возраста</a:t>
            </a:r>
          </a:p>
          <a:p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ДЕТ.САД\Фото капелька\DSC_1176.JPG"/>
          <p:cNvPicPr>
            <a:picLocks noChangeAspect="1" noChangeArrowheads="1"/>
          </p:cNvPicPr>
          <p:nvPr/>
        </p:nvPicPr>
        <p:blipFill>
          <a:blip r:embed="rId3" cstate="print"/>
          <a:srcRect b="13000"/>
          <a:stretch>
            <a:fillRect/>
          </a:stretch>
        </p:blipFill>
        <p:spPr bwMode="auto">
          <a:xfrm>
            <a:off x="571472" y="4000503"/>
            <a:ext cx="3571900" cy="207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dmin\Desktop\ДЕТ.САД\Фото капелька\DSC_1136.JPG"/>
          <p:cNvPicPr>
            <a:picLocks noChangeAspect="1" noChangeArrowheads="1"/>
          </p:cNvPicPr>
          <p:nvPr/>
        </p:nvPicPr>
        <p:blipFill>
          <a:blip r:embed="rId4" cstate="print"/>
          <a:srcRect b="10999"/>
          <a:stretch>
            <a:fillRect/>
          </a:stretch>
        </p:blipFill>
        <p:spPr bwMode="auto">
          <a:xfrm>
            <a:off x="571472" y="1381088"/>
            <a:ext cx="3571900" cy="21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714876" y="1214422"/>
            <a:ext cx="4214842" cy="521497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руки является необходимым условием освоения ребёнком большинства видов творческой и бытовой деятельности. Известными исследователями Института физиологии детей и подростков  (А.В.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Антакова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Фомина, М.И. Кольцова,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Е.И.Исенина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была доказана связь пальцевой моторики и речевой функции.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аспект личного вклада педагога в развитие образования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1214414" y="2000240"/>
            <a:ext cx="4572032" cy="78581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50017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71604" y="2786058"/>
            <a:ext cx="4857784" cy="785818"/>
          </a:xfrm>
          <a:prstGeom prst="round2DiagRect">
            <a:avLst>
              <a:gd name="adj1" fmla="val 1857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Пополнение развивающей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предметно-пространственной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среды в соответствие с ФГОС ДО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8860" y="3571876"/>
            <a:ext cx="4714908" cy="78581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детьми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071802" y="4357694"/>
            <a:ext cx="4714908" cy="71438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500430" y="5072074"/>
            <a:ext cx="4857784" cy="78581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педагогами и специалистами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Желтый-фон...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150938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по методике В.В. Гербовой по речевому развитию детей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36974"/>
            <a:ext cx="8072494" cy="27638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163" y="5013325"/>
            <a:ext cx="3529012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6092825"/>
            <a:ext cx="24479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66424689"/>
              </p:ext>
            </p:extLst>
          </p:nvPr>
        </p:nvGraphicFramePr>
        <p:xfrm>
          <a:off x="1559718" y="1772816"/>
          <a:ext cx="658418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432048" cy="43177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9C15-892E-45FB-9608-2D958D54598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4232</TotalTime>
  <Words>822</Words>
  <Application>Microsoft Office PowerPoint</Application>
  <PresentationFormat>Экран (4:3)</PresentationFormat>
  <Paragraphs>217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МБДОУ детский сад №16 «Жемчужинка»  Тема выступления «Влияние мелкой моторики на речевое развитие детей младшего дошкольного возраста»</vt:lpstr>
      <vt:lpstr>Условия формирования личного вклада педагога в развитие образования</vt:lpstr>
      <vt:lpstr>Актуальность личного вклада педагога в развитие образования</vt:lpstr>
      <vt:lpstr>Теоретическое обоснование личного вклада педагога в развитие образования</vt:lpstr>
      <vt:lpstr>Цель и задачи педагогической деятельности </vt:lpstr>
      <vt:lpstr>Ведущая педагогическая идея</vt:lpstr>
      <vt:lpstr>Деятельностный аспект личного вклада педагога в развитие образования</vt:lpstr>
      <vt:lpstr>Диагностика по методике В.В. Гербовой по речевому развитию детей</vt:lpstr>
      <vt:lpstr>Развивающая предметно-пространственная среда </vt:lpstr>
      <vt:lpstr> </vt:lpstr>
      <vt:lpstr>Презентация PowerPoint</vt:lpstr>
      <vt:lpstr>Презентация PowerPoint</vt:lpstr>
      <vt:lpstr>Презентация PowerPoint</vt:lpstr>
      <vt:lpstr>Игра «Собери бусы»</vt:lpstr>
      <vt:lpstr>Презентация PowerPoint</vt:lpstr>
      <vt:lpstr>Презентация PowerPoint</vt:lpstr>
      <vt:lpstr>Игры с игрушками разной тактильной поверхности</vt:lpstr>
      <vt:lpstr>Презентация PowerPoint</vt:lpstr>
      <vt:lpstr>Презентация PowerPoint</vt:lpstr>
      <vt:lpstr>Результативность профессиональной педагогической деятельности и достигнутые эффекты</vt:lpstr>
      <vt:lpstr> Результативность профессиональной педагогической деятельности и достигнутые эффекты   </vt:lpstr>
      <vt:lpstr> Транслируемость практических достижений профессиональной деятельности педагогического работника</vt:lpstr>
      <vt:lpstr>Транслируемость практических достижений профессиональной деятельности педагогического работника  </vt:lpstr>
      <vt:lpstr>Литература.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№16 «Жемчужинка»</dc:title>
  <dc:creator>na111-91</dc:creator>
  <cp:lastModifiedBy>Admin</cp:lastModifiedBy>
  <cp:revision>418</cp:revision>
  <dcterms:created xsi:type="dcterms:W3CDTF">2017-10-05T10:52:46Z</dcterms:created>
  <dcterms:modified xsi:type="dcterms:W3CDTF">2024-05-16T07:11:21Z</dcterms:modified>
</cp:coreProperties>
</file>