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15"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Pictures\Рисунок1.jpg"/>
          <p:cNvPicPr>
            <a:picLocks noChangeAspect="1" noChangeArrowheads="1"/>
          </p:cNvPicPr>
          <p:nvPr/>
        </p:nvPicPr>
        <p:blipFill>
          <a:blip r:embed="rId2" cstate="print"/>
          <a:srcRect/>
          <a:stretch>
            <a:fillRect/>
          </a:stretch>
        </p:blipFill>
        <p:spPr bwMode="auto">
          <a:xfrm>
            <a:off x="467544" y="332656"/>
            <a:ext cx="8358246" cy="6215106"/>
          </a:xfrm>
          <a:prstGeom prst="rect">
            <a:avLst/>
          </a:prstGeom>
          <a:noFill/>
        </p:spPr>
      </p:pic>
      <p:sp>
        <p:nvSpPr>
          <p:cNvPr id="5" name="TextBox 4"/>
          <p:cNvSpPr txBox="1"/>
          <p:nvPr/>
        </p:nvSpPr>
        <p:spPr>
          <a:xfrm>
            <a:off x="5714976" y="4919008"/>
            <a:ext cx="34290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smtClean="0">
                <a:latin typeface="Times New Roman" pitchFamily="18" charset="0"/>
                <a:cs typeface="Times New Roman" pitchFamily="18" charset="0"/>
              </a:rPr>
              <a:t>Do you know..?</a:t>
            </a:r>
            <a:endParaRPr lang="ru-RU" sz="4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85184"/>
            <a:ext cx="8229600" cy="1224136"/>
          </a:xfrm>
        </p:spPr>
        <p:txBody>
          <a:bodyPr>
            <a:normAutofit fontScale="90000"/>
          </a:bodyPr>
          <a:lstStyle/>
          <a:p>
            <a:r>
              <a:rPr lang="en-US" dirty="0" smtClean="0"/>
              <a:t/>
            </a:r>
            <a:br>
              <a:rPr lang="en-US" dirty="0" smtClean="0"/>
            </a:br>
            <a:r>
              <a:rPr lang="en-US" dirty="0" smtClean="0"/>
              <a:t/>
            </a:r>
            <a:br>
              <a:rPr lang="en-US" dirty="0" smtClean="0"/>
            </a:br>
            <a:r>
              <a:rPr lang="en-US" dirty="0" smtClean="0"/>
              <a:t>The Statue of Liberty is situated in Washington</a:t>
            </a:r>
            <a:r>
              <a:rPr lang="ru-RU" dirty="0" smtClean="0"/>
              <a:t> </a:t>
            </a:r>
            <a:r>
              <a:rPr lang="en-US" dirty="0" smtClean="0"/>
              <a:t>D.C., isn’t it?</a:t>
            </a:r>
            <a:r>
              <a:rPr lang="ru-RU" dirty="0" smtClean="0"/>
              <a:t/>
            </a:r>
            <a:br>
              <a:rPr lang="ru-RU" dirty="0" smtClean="0"/>
            </a:br>
            <a:endParaRPr lang="ru-RU" dirty="0"/>
          </a:p>
        </p:txBody>
      </p:sp>
      <p:pic>
        <p:nvPicPr>
          <p:cNvPr id="4" name="Содержимое 3" descr="22339886_005fpw8c.jpg"/>
          <p:cNvPicPr>
            <a:picLocks noGrp="1" noChangeAspect="1"/>
          </p:cNvPicPr>
          <p:nvPr>
            <p:ph idx="1"/>
          </p:nvPr>
        </p:nvPicPr>
        <p:blipFill>
          <a:blip r:embed="rId2" cstate="print"/>
          <a:stretch>
            <a:fillRect/>
          </a:stretch>
        </p:blipFill>
        <p:spPr>
          <a:xfrm>
            <a:off x="683568" y="260350"/>
            <a:ext cx="7992888" cy="475282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The Niagara Falls is the most powerful river in the USA, isn’t it?</a:t>
            </a:r>
            <a:r>
              <a:rPr lang="ru-RU" dirty="0" smtClean="0"/>
              <a:t/>
            </a:r>
            <a:br>
              <a:rPr lang="ru-RU" dirty="0" smtClean="0"/>
            </a:br>
            <a:endParaRPr lang="ru-RU" dirty="0"/>
          </a:p>
        </p:txBody>
      </p:sp>
      <p:pic>
        <p:nvPicPr>
          <p:cNvPr id="4" name="Содержимое 3" descr="niagara_falls.jpg"/>
          <p:cNvPicPr>
            <a:picLocks noGrp="1" noChangeAspect="1"/>
          </p:cNvPicPr>
          <p:nvPr>
            <p:ph idx="1"/>
          </p:nvPr>
        </p:nvPicPr>
        <p:blipFill>
          <a:blip r:embed="rId2" cstate="print"/>
          <a:stretch>
            <a:fillRect/>
          </a:stretch>
        </p:blipFill>
        <p:spPr>
          <a:xfrm>
            <a:off x="251520" y="1600200"/>
            <a:ext cx="8424935" cy="49971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
            </a:r>
            <a:br>
              <a:rPr lang="ru-RU" sz="4000" dirty="0" smtClean="0"/>
            </a:br>
            <a:r>
              <a:rPr lang="en-US" sz="4000" dirty="0" smtClean="0"/>
              <a:t>Madame Tussaud’s Museum has a large collection of women’s clothes, hasn’t it?</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a:p>
        </p:txBody>
      </p:sp>
      <p:pic>
        <p:nvPicPr>
          <p:cNvPr id="7" name="Содержимое 6" descr="мадам 1.jpg"/>
          <p:cNvPicPr>
            <a:picLocks noGrp="1" noChangeAspect="1"/>
          </p:cNvPicPr>
          <p:nvPr>
            <p:ph sz="half" idx="2"/>
          </p:nvPr>
        </p:nvPicPr>
        <p:blipFill>
          <a:blip r:embed="rId2" cstate="print"/>
          <a:stretch>
            <a:fillRect/>
          </a:stretch>
        </p:blipFill>
        <p:spPr>
          <a:xfrm>
            <a:off x="4572000" y="1484784"/>
            <a:ext cx="4173860" cy="4680520"/>
          </a:xfrm>
        </p:spPr>
      </p:pic>
      <p:sp>
        <p:nvSpPr>
          <p:cNvPr id="5" name="Текст 4"/>
          <p:cNvSpPr>
            <a:spLocks noGrp="1"/>
          </p:cNvSpPr>
          <p:nvPr>
            <p:ph type="body" sz="quarter" idx="3"/>
          </p:nvPr>
        </p:nvSpPr>
        <p:spPr/>
        <p:txBody>
          <a:bodyPr/>
          <a:lstStyle/>
          <a:p>
            <a:endParaRPr lang="ru-RU"/>
          </a:p>
        </p:txBody>
      </p:sp>
      <p:pic>
        <p:nvPicPr>
          <p:cNvPr id="10" name="Содержимое 9" descr="мадам4.jpg"/>
          <p:cNvPicPr>
            <a:picLocks noGrp="1" noChangeAspect="1"/>
          </p:cNvPicPr>
          <p:nvPr>
            <p:ph sz="quarter" idx="4"/>
          </p:nvPr>
        </p:nvPicPr>
        <p:blipFill>
          <a:blip r:embed="rId3" cstate="print"/>
          <a:stretch>
            <a:fillRect/>
          </a:stretch>
        </p:blipFill>
        <p:spPr>
          <a:xfrm>
            <a:off x="467544" y="1340768"/>
            <a:ext cx="3888432" cy="525658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байкал.jpg"/>
          <p:cNvPicPr>
            <a:picLocks noGrp="1" noChangeAspect="1"/>
          </p:cNvPicPr>
          <p:nvPr>
            <p:ph type="pic" idx="1"/>
          </p:nvPr>
        </p:nvPicPr>
        <p:blipFill>
          <a:blip r:embed="rId2" cstate="print"/>
          <a:srcRect/>
          <a:stretch>
            <a:fillRect/>
          </a:stretch>
        </p:blipFill>
        <p:spPr>
          <a:xfrm>
            <a:off x="467544" y="332656"/>
            <a:ext cx="8424936" cy="4968551"/>
          </a:xfrm>
        </p:spPr>
      </p:pic>
      <p:sp>
        <p:nvSpPr>
          <p:cNvPr id="4" name="Текст 3"/>
          <p:cNvSpPr>
            <a:spLocks noGrp="1"/>
          </p:cNvSpPr>
          <p:nvPr>
            <p:ph type="body" sz="half" idx="2"/>
          </p:nvPr>
        </p:nvSpPr>
        <p:spPr>
          <a:xfrm>
            <a:off x="1792288" y="5367338"/>
            <a:ext cx="5486400" cy="1230014"/>
          </a:xfrm>
        </p:spPr>
        <p:txBody>
          <a:bodyPr>
            <a:normAutofit fontScale="92500" lnSpcReduction="20000"/>
          </a:bodyPr>
          <a:lstStyle/>
          <a:p>
            <a:r>
              <a:rPr lang="en-US" sz="3000" dirty="0" smtClean="0">
                <a:latin typeface="Bodoni MT Black" pitchFamily="18" charset="0"/>
              </a:rPr>
              <a:t>Lake Baikal – is the deepest and the cleanest lake in the  world, isn’t it?</a:t>
            </a:r>
            <a:endParaRPr lang="ru-RU" sz="3000"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One of the official symbols of the UK – is the flag. It is called the Union Jack, isn’t it?</a:t>
            </a:r>
            <a:endParaRPr lang="ru-RU" sz="3600" dirty="0"/>
          </a:p>
        </p:txBody>
      </p:sp>
      <p:pic>
        <p:nvPicPr>
          <p:cNvPr id="4" name="Содержимое 3" descr="824904.jpg"/>
          <p:cNvPicPr>
            <a:picLocks noGrp="1" noChangeAspect="1"/>
          </p:cNvPicPr>
          <p:nvPr>
            <p:ph idx="1"/>
          </p:nvPr>
        </p:nvPicPr>
        <p:blipFill>
          <a:blip r:embed="rId2" cstate="print"/>
          <a:stretch>
            <a:fillRect/>
          </a:stretch>
        </p:blipFill>
        <p:spPr>
          <a:xfrm>
            <a:off x="2305247" y="1600200"/>
            <a:ext cx="4533506"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97152"/>
            <a:ext cx="8229600" cy="1143000"/>
          </a:xfrm>
        </p:spPr>
        <p:txBody>
          <a:bodyPr>
            <a:normAutofit fontScale="90000"/>
          </a:bodyPr>
          <a:lstStyle/>
          <a:p>
            <a:r>
              <a:rPr lang="en-US" dirty="0" smtClean="0"/>
              <a:t>The red double-decker buses and the black cabs are the most popular  public transport in London, aren’t they?</a:t>
            </a:r>
            <a:endParaRPr lang="ru-RU" dirty="0"/>
          </a:p>
        </p:txBody>
      </p:sp>
      <p:pic>
        <p:nvPicPr>
          <p:cNvPr id="3" name="Рисунок 2" descr="3287527-868309-traffic-with-taxis-and-double-decker-buses-in-london.jpg"/>
          <p:cNvPicPr>
            <a:picLocks noChangeAspect="1"/>
          </p:cNvPicPr>
          <p:nvPr/>
        </p:nvPicPr>
        <p:blipFill>
          <a:blip r:embed="rId2" cstate="print"/>
          <a:stretch>
            <a:fillRect/>
          </a:stretch>
        </p:blipFill>
        <p:spPr>
          <a:xfrm>
            <a:off x="767804" y="260648"/>
            <a:ext cx="7116564" cy="41044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ChangeAspect="1"/>
          </p:cNvPicPr>
          <p:nvPr/>
        </p:nvPicPr>
        <p:blipFill>
          <a:blip r:embed="rId2" cstate="print"/>
          <a:stretch>
            <a:fillRect/>
          </a:stretch>
        </p:blipFill>
        <p:spPr>
          <a:xfrm>
            <a:off x="0" y="3004051"/>
            <a:ext cx="5472607" cy="3853949"/>
          </a:xfrm>
          <a:prstGeom prst="rect">
            <a:avLst/>
          </a:prstGeom>
        </p:spPr>
      </p:pic>
      <p:sp>
        <p:nvSpPr>
          <p:cNvPr id="3" name="Облако 2"/>
          <p:cNvSpPr/>
          <p:nvPr/>
        </p:nvSpPr>
        <p:spPr>
          <a:xfrm>
            <a:off x="3851920" y="260648"/>
            <a:ext cx="4716016" cy="32403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Thanks a lot</a:t>
            </a:r>
            <a:endParaRPr lang="ru-RU"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2187674"/>
          </a:xfrm>
        </p:spPr>
        <p:txBody>
          <a:bodyPr>
            <a:normAutofit/>
          </a:bodyPr>
          <a:lstStyle/>
          <a:p>
            <a:pPr algn="l"/>
            <a:r>
              <a:rPr lang="en-US" dirty="0" smtClean="0"/>
              <a:t>What</a:t>
            </a:r>
            <a:br>
              <a:rPr lang="en-US" dirty="0" smtClean="0"/>
            </a:br>
            <a:r>
              <a:rPr lang="en-US" dirty="0" smtClean="0"/>
              <a:t>Where               is it?</a:t>
            </a:r>
            <a:br>
              <a:rPr lang="en-US" dirty="0" smtClean="0"/>
            </a:br>
            <a:r>
              <a:rPr lang="en-US" dirty="0" smtClean="0"/>
              <a:t>Who             </a:t>
            </a: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авая фигурная скобка 3"/>
          <p:cNvSpPr/>
          <p:nvPr/>
        </p:nvSpPr>
        <p:spPr>
          <a:xfrm>
            <a:off x="2411760" y="692696"/>
            <a:ext cx="1008112" cy="1728192"/>
          </a:xfrm>
          <a:prstGeom prst="rightBrace">
            <a:avLst>
              <a:gd name="adj1" fmla="val 8333"/>
              <a:gd name="adj2" fmla="val 5615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5" name="Рисунок 4" descr="003.jpg"/>
          <p:cNvPicPr>
            <a:picLocks noChangeAspect="1"/>
          </p:cNvPicPr>
          <p:nvPr/>
        </p:nvPicPr>
        <p:blipFill>
          <a:blip r:embed="rId2" cstate="print"/>
          <a:stretch>
            <a:fillRect/>
          </a:stretch>
        </p:blipFill>
        <p:spPr>
          <a:xfrm>
            <a:off x="3218723" y="2414042"/>
            <a:ext cx="5925277" cy="4443958"/>
          </a:xfrm>
          <a:prstGeom prst="rect">
            <a:avLst/>
          </a:prstGeom>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en-US" sz="3600" dirty="0" smtClean="0"/>
              <a:t>It is Niagara Falls. It is situated in the USA</a:t>
            </a:r>
            <a:endParaRPr lang="ru-RU" sz="3600" dirty="0"/>
          </a:p>
        </p:txBody>
      </p:sp>
      <p:pic>
        <p:nvPicPr>
          <p:cNvPr id="3" name="Рисунок 2" descr="ниагара.jpg"/>
          <p:cNvPicPr>
            <a:picLocks noChangeAspect="1"/>
          </p:cNvPicPr>
          <p:nvPr/>
        </p:nvPicPr>
        <p:blipFill>
          <a:blip r:embed="rId2" cstate="print"/>
          <a:stretch>
            <a:fillRect/>
          </a:stretch>
        </p:blipFill>
        <p:spPr>
          <a:xfrm>
            <a:off x="539552" y="1143000"/>
            <a:ext cx="8208912" cy="5310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143000"/>
          </a:xfrm>
        </p:spPr>
        <p:txBody>
          <a:bodyPr>
            <a:normAutofit fontScale="90000"/>
          </a:bodyPr>
          <a:lstStyle/>
          <a:p>
            <a:pPr algn="r"/>
            <a:r>
              <a:rPr lang="ru-RU" dirty="0" smtClean="0"/>
              <a:t/>
            </a:r>
            <a:br>
              <a:rPr lang="ru-RU" dirty="0" smtClean="0"/>
            </a:br>
            <a:r>
              <a:rPr lang="en-US" dirty="0" smtClean="0"/>
              <a:t>His name is William Shakespeare. He is a famous  English poet, </a:t>
            </a:r>
            <a:r>
              <a:rPr lang="en-US" dirty="0" err="1" smtClean="0"/>
              <a:t>playwriter</a:t>
            </a:r>
            <a:r>
              <a:rPr lang="en-US" dirty="0" smtClean="0"/>
              <a:t>  and  actor.</a:t>
            </a:r>
            <a:endParaRPr lang="ru-RU" dirty="0"/>
          </a:p>
        </p:txBody>
      </p:sp>
      <p:pic>
        <p:nvPicPr>
          <p:cNvPr id="4" name="Содержимое 3" descr="шекс 3.jpg"/>
          <p:cNvPicPr>
            <a:picLocks noGrp="1" noChangeAspect="1"/>
          </p:cNvPicPr>
          <p:nvPr>
            <p:ph idx="1"/>
          </p:nvPr>
        </p:nvPicPr>
        <p:blipFill>
          <a:blip r:embed="rId2" cstate="print"/>
          <a:stretch>
            <a:fillRect/>
          </a:stretch>
        </p:blipFill>
        <p:spPr>
          <a:xfrm>
            <a:off x="5168696" y="2332037"/>
            <a:ext cx="3975304" cy="4525963"/>
          </a:xfrm>
        </p:spPr>
      </p:pic>
      <p:pic>
        <p:nvPicPr>
          <p:cNvPr id="5" name="Рисунок 4" descr="шекс 5.jpg"/>
          <p:cNvPicPr>
            <a:picLocks noChangeAspect="1"/>
          </p:cNvPicPr>
          <p:nvPr/>
        </p:nvPicPr>
        <p:blipFill>
          <a:blip r:embed="rId3" cstate="print"/>
          <a:stretch>
            <a:fillRect/>
          </a:stretch>
        </p:blipFill>
        <p:spPr>
          <a:xfrm>
            <a:off x="683568" y="1772816"/>
            <a:ext cx="3419872" cy="45598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892480" cy="1143000"/>
          </a:xfrm>
          <a:scene3d>
            <a:camera prst="orthographicFront"/>
            <a:lightRig rig="threePt" dir="t"/>
          </a:scene3d>
          <a:sp3d>
            <a:bevelT/>
          </a:sp3d>
        </p:spPr>
        <p:txBody>
          <a:bodyPr>
            <a:normAutofit fontScale="90000"/>
          </a:bodyPr>
          <a:lstStyle/>
          <a:p>
            <a:pPr algn="l"/>
            <a:r>
              <a:rPr lang="en-US" u="sng" dirty="0" smtClean="0">
                <a:latin typeface="Andalus" pitchFamily="18" charset="-78"/>
                <a:cs typeface="Andalus" pitchFamily="18" charset="-78"/>
              </a:rPr>
              <a:t/>
            </a:r>
            <a:br>
              <a:rPr lang="en-US" u="sng" dirty="0" smtClean="0">
                <a:latin typeface="Andalus" pitchFamily="18" charset="-78"/>
                <a:cs typeface="Andalus" pitchFamily="18" charset="-78"/>
              </a:rPr>
            </a:br>
            <a:r>
              <a:rPr lang="en-US" u="sng" dirty="0" smtClean="0">
                <a:latin typeface="Andalus" pitchFamily="18" charset="-78"/>
                <a:cs typeface="Andalus" pitchFamily="18" charset="-78"/>
              </a:rPr>
              <a:t/>
            </a:r>
            <a:br>
              <a:rPr lang="en-US" u="sng" dirty="0" smtClean="0">
                <a:latin typeface="Andalus" pitchFamily="18" charset="-78"/>
                <a:cs typeface="Andalus" pitchFamily="18" charset="-78"/>
              </a:rPr>
            </a:br>
            <a:r>
              <a:rPr lang="en-US" u="sng" dirty="0" smtClean="0">
                <a:latin typeface="Andalus" pitchFamily="18" charset="-78"/>
                <a:cs typeface="Andalus" pitchFamily="18" charset="-78"/>
              </a:rPr>
              <a:t>WELCOME to our  </a:t>
            </a:r>
            <a:br>
              <a:rPr lang="en-US" u="sng" dirty="0" smtClean="0">
                <a:latin typeface="Andalus" pitchFamily="18" charset="-78"/>
                <a:cs typeface="Andalus" pitchFamily="18" charset="-78"/>
              </a:rPr>
            </a:br>
            <a:r>
              <a:rPr lang="en-US" u="sng" dirty="0" smtClean="0">
                <a:latin typeface="Andalus" pitchFamily="18" charset="-78"/>
                <a:cs typeface="Andalus" pitchFamily="18" charset="-78"/>
              </a:rPr>
              <a:t>           Teenagers’ COMPETITION !!!</a:t>
            </a:r>
            <a:br>
              <a:rPr lang="en-US" u="sng" dirty="0" smtClean="0">
                <a:latin typeface="Andalus" pitchFamily="18" charset="-78"/>
                <a:cs typeface="Andalus" pitchFamily="18" charset="-78"/>
              </a:rPr>
            </a:br>
            <a:r>
              <a:rPr lang="en-US" u="sng" dirty="0" smtClean="0">
                <a:latin typeface="Agency FB" pitchFamily="34" charset="0"/>
                <a:cs typeface="Andalus" pitchFamily="18" charset="-78"/>
              </a:rPr>
              <a:t>Today we are going to:</a:t>
            </a:r>
            <a:endParaRPr lang="ru-RU" u="sng" dirty="0">
              <a:cs typeface="Andalus" pitchFamily="18" charset="-78"/>
            </a:endParaRPr>
          </a:p>
        </p:txBody>
      </p:sp>
      <p:sp>
        <p:nvSpPr>
          <p:cNvPr id="3" name="Содержимое 2"/>
          <p:cNvSpPr>
            <a:spLocks noGrp="1"/>
          </p:cNvSpPr>
          <p:nvPr>
            <p:ph idx="1"/>
          </p:nvPr>
        </p:nvSpPr>
        <p:spPr>
          <a:xfrm>
            <a:off x="467544" y="2617789"/>
            <a:ext cx="3614734" cy="4240211"/>
          </a:xfrm>
        </p:spPr>
        <p:txBody>
          <a:bodyPr/>
          <a:lstStyle/>
          <a:p>
            <a:pPr>
              <a:buFont typeface="Wingdings" pitchFamily="2" charset="2"/>
              <a:buChar char="Ø"/>
            </a:pPr>
            <a:r>
              <a:rPr lang="en-US" dirty="0" smtClean="0"/>
              <a:t>Communicate with each other</a:t>
            </a:r>
          </a:p>
          <a:p>
            <a:pPr>
              <a:buFont typeface="Wingdings" pitchFamily="2" charset="2"/>
              <a:buChar char="Ø"/>
            </a:pPr>
            <a:r>
              <a:rPr lang="en-US" dirty="0" smtClean="0"/>
              <a:t>Have fun</a:t>
            </a:r>
            <a:r>
              <a:rPr lang="en-US" dirty="0" smtClean="0">
                <a:sym typeface="Wingdings" pitchFamily="2" charset="2"/>
              </a:rPr>
              <a:t>))</a:t>
            </a:r>
          </a:p>
          <a:p>
            <a:pPr>
              <a:buFont typeface="Wingdings" pitchFamily="2" charset="2"/>
              <a:buChar char="Ø"/>
            </a:pPr>
            <a:r>
              <a:rPr lang="en-US" dirty="0" smtClean="0">
                <a:sym typeface="Wingdings" pitchFamily="2" charset="2"/>
              </a:rPr>
              <a:t>Answer many questions</a:t>
            </a:r>
          </a:p>
          <a:p>
            <a:pPr>
              <a:buFont typeface="Wingdings" pitchFamily="2" charset="2"/>
              <a:buChar char="Ø"/>
            </a:pPr>
            <a:r>
              <a:rPr lang="en-US" dirty="0" smtClean="0">
                <a:sym typeface="Wingdings" pitchFamily="2" charset="2"/>
              </a:rPr>
              <a:t>Find out the winners;))) </a:t>
            </a:r>
          </a:p>
          <a:p>
            <a:pPr>
              <a:buFont typeface="Wingdings" pitchFamily="2" charset="2"/>
              <a:buChar char="Ø"/>
            </a:pPr>
            <a:endParaRPr lang="ru-RU" dirty="0"/>
          </a:p>
        </p:txBody>
      </p:sp>
      <p:pic>
        <p:nvPicPr>
          <p:cNvPr id="4" name="Рисунок 3" descr="C:\Program Files\Microsoft Office\MEDIA\CAGCAT10\j0301252.wmf"/>
          <p:cNvPicPr/>
          <p:nvPr/>
        </p:nvPicPr>
        <p:blipFill>
          <a:blip r:embed="rId2" cstate="print"/>
          <a:srcRect/>
          <a:stretch>
            <a:fillRect/>
          </a:stretch>
        </p:blipFill>
        <p:spPr bwMode="auto">
          <a:xfrm>
            <a:off x="4366723" y="2981305"/>
            <a:ext cx="4777277" cy="3876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373216"/>
            <a:ext cx="8229600" cy="1143000"/>
          </a:xfrm>
        </p:spPr>
        <p:txBody>
          <a:bodyPr>
            <a:normAutofit fontScale="90000"/>
          </a:bodyPr>
          <a:lstStyle/>
          <a:p>
            <a:r>
              <a:rPr lang="en-US" dirty="0" smtClean="0"/>
              <a:t>This is the London Eye. It is situated in London, on the river Thames.</a:t>
            </a:r>
            <a:endParaRPr lang="ru-RU" dirty="0"/>
          </a:p>
        </p:txBody>
      </p:sp>
      <p:pic>
        <p:nvPicPr>
          <p:cNvPr id="4" name="Содержимое 3" descr="глаз лондона.jpg"/>
          <p:cNvPicPr>
            <a:picLocks noGrp="1" noChangeAspect="1"/>
          </p:cNvPicPr>
          <p:nvPr>
            <p:ph idx="1"/>
          </p:nvPr>
        </p:nvPicPr>
        <p:blipFill>
          <a:blip r:embed="rId2" cstate="print"/>
          <a:stretch>
            <a:fillRect/>
          </a:stretch>
        </p:blipFill>
        <p:spPr>
          <a:xfrm>
            <a:off x="539552" y="332656"/>
            <a:ext cx="8208911"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r"/>
            <a:r>
              <a:rPr lang="en-US" sz="3600" dirty="0" smtClean="0"/>
              <a:t>It is the White House, the official residence  of the American President. It is situated in     the USA.</a:t>
            </a:r>
            <a:endParaRPr lang="ru-RU" sz="3600" dirty="0"/>
          </a:p>
        </p:txBody>
      </p:sp>
      <p:pic>
        <p:nvPicPr>
          <p:cNvPr id="4" name="Содержимое 3" descr="бел 1.jpg"/>
          <p:cNvPicPr>
            <a:picLocks noGrp="1" noChangeAspect="1"/>
          </p:cNvPicPr>
          <p:nvPr>
            <p:ph idx="1"/>
          </p:nvPr>
        </p:nvPicPr>
        <p:blipFill>
          <a:blip r:embed="rId2" cstate="print"/>
          <a:stretch>
            <a:fillRect/>
          </a:stretch>
        </p:blipFill>
        <p:spPr>
          <a:xfrm>
            <a:off x="395536" y="1556792"/>
            <a:ext cx="4283968" cy="3548660"/>
          </a:xfrm>
        </p:spPr>
      </p:pic>
      <p:pic>
        <p:nvPicPr>
          <p:cNvPr id="5" name="Рисунок 4" descr="бел 2.jpg"/>
          <p:cNvPicPr>
            <a:picLocks noChangeAspect="1"/>
          </p:cNvPicPr>
          <p:nvPr/>
        </p:nvPicPr>
        <p:blipFill>
          <a:blip r:embed="rId3" cstate="print"/>
          <a:stretch>
            <a:fillRect/>
          </a:stretch>
        </p:blipFill>
        <p:spPr>
          <a:xfrm>
            <a:off x="3995936" y="3429000"/>
            <a:ext cx="4762500" cy="3095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28800"/>
          </a:xfrm>
        </p:spPr>
        <p:txBody>
          <a:bodyPr>
            <a:noAutofit/>
          </a:bodyPr>
          <a:lstStyle/>
          <a:p>
            <a:r>
              <a:rPr lang="en-US" sz="3600" dirty="0" smtClean="0"/>
              <a:t>His name is Walt Disney. He was a famous animator, cartoonist, producer and director.</a:t>
            </a:r>
            <a:endParaRPr lang="ru-RU" sz="3600" dirty="0"/>
          </a:p>
        </p:txBody>
      </p:sp>
      <p:pic>
        <p:nvPicPr>
          <p:cNvPr id="4" name="Содержимое 3" descr="51d572174fab9_1372942871.jpg"/>
          <p:cNvPicPr>
            <a:picLocks noGrp="1" noChangeAspect="1"/>
          </p:cNvPicPr>
          <p:nvPr>
            <p:ph idx="1"/>
          </p:nvPr>
        </p:nvPicPr>
        <p:blipFill>
          <a:blip r:embed="rId2" cstate="print"/>
          <a:stretch>
            <a:fillRect/>
          </a:stretch>
        </p:blipFill>
        <p:spPr>
          <a:xfrm>
            <a:off x="827584" y="1724819"/>
            <a:ext cx="7920880" cy="472851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45224"/>
            <a:ext cx="8229600" cy="1143000"/>
          </a:xfrm>
        </p:spPr>
        <p:txBody>
          <a:bodyPr>
            <a:noAutofit/>
          </a:bodyPr>
          <a:lstStyle/>
          <a:p>
            <a:r>
              <a:rPr lang="en-US" sz="3600" dirty="0" smtClean="0"/>
              <a:t>Her name is Elizabeth II. She is the Queen of the UK.</a:t>
            </a:r>
            <a:endParaRPr lang="ru-RU" sz="3600" dirty="0"/>
          </a:p>
        </p:txBody>
      </p:sp>
      <p:pic>
        <p:nvPicPr>
          <p:cNvPr id="3" name="Рисунок 2" descr="14e0ee8ed676.jpg"/>
          <p:cNvPicPr>
            <a:picLocks noChangeAspect="1"/>
          </p:cNvPicPr>
          <p:nvPr/>
        </p:nvPicPr>
        <p:blipFill>
          <a:blip r:embed="rId2" cstate="print"/>
          <a:stretch>
            <a:fillRect/>
          </a:stretch>
        </p:blipFill>
        <p:spPr>
          <a:xfrm>
            <a:off x="251520" y="404664"/>
            <a:ext cx="3810000" cy="4572000"/>
          </a:xfrm>
          <a:prstGeom prst="rect">
            <a:avLst/>
          </a:prstGeom>
        </p:spPr>
      </p:pic>
      <p:pic>
        <p:nvPicPr>
          <p:cNvPr id="4" name="Рисунок 3" descr="лизавета 2.jpg"/>
          <p:cNvPicPr>
            <a:picLocks noChangeAspect="1"/>
          </p:cNvPicPr>
          <p:nvPr/>
        </p:nvPicPr>
        <p:blipFill>
          <a:blip r:embed="rId3" cstate="print"/>
          <a:stretch>
            <a:fillRect/>
          </a:stretch>
        </p:blipFill>
        <p:spPr>
          <a:xfrm>
            <a:off x="5118750" y="332655"/>
            <a:ext cx="3398113" cy="5112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 is Stonehenge. It is situated in the UK.</a:t>
            </a:r>
            <a:endParaRPr lang="ru-RU" dirty="0"/>
          </a:p>
        </p:txBody>
      </p:sp>
      <p:pic>
        <p:nvPicPr>
          <p:cNvPr id="4" name="Содержимое 3" descr="41d5fdfd9fe07a34265786e4debeb09f.jpg"/>
          <p:cNvPicPr>
            <a:picLocks noGrp="1" noChangeAspect="1"/>
          </p:cNvPicPr>
          <p:nvPr>
            <p:ph idx="1"/>
          </p:nvPr>
        </p:nvPicPr>
        <p:blipFill>
          <a:blip r:embed="rId2" cstate="print"/>
          <a:stretch>
            <a:fillRect/>
          </a:stretch>
        </p:blipFill>
        <p:spPr>
          <a:xfrm>
            <a:off x="611560" y="1600200"/>
            <a:ext cx="8208912" cy="456510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en-US" dirty="0" smtClean="0"/>
              <a:t>His name is Charlie Chaplin. He is a great  American actor.</a:t>
            </a:r>
            <a:endParaRPr lang="ru-RU" dirty="0"/>
          </a:p>
        </p:txBody>
      </p:sp>
      <p:pic>
        <p:nvPicPr>
          <p:cNvPr id="4" name="Содержимое 3" descr="чарли 1.jpg"/>
          <p:cNvPicPr>
            <a:picLocks noGrp="1" noChangeAspect="1"/>
          </p:cNvPicPr>
          <p:nvPr>
            <p:ph idx="1"/>
          </p:nvPr>
        </p:nvPicPr>
        <p:blipFill>
          <a:blip r:embed="rId2" cstate="print"/>
          <a:stretch>
            <a:fillRect/>
          </a:stretch>
        </p:blipFill>
        <p:spPr>
          <a:xfrm>
            <a:off x="323528" y="1340768"/>
            <a:ext cx="3788729" cy="5184576"/>
          </a:xfrm>
        </p:spPr>
      </p:pic>
      <p:pic>
        <p:nvPicPr>
          <p:cNvPr id="6" name="Рисунок 5" descr="чарли 3.jpg"/>
          <p:cNvPicPr>
            <a:picLocks noChangeAspect="1"/>
          </p:cNvPicPr>
          <p:nvPr/>
        </p:nvPicPr>
        <p:blipFill>
          <a:blip r:embed="rId3" cstate="print"/>
          <a:stretch>
            <a:fillRect/>
          </a:stretch>
        </p:blipFill>
        <p:spPr>
          <a:xfrm>
            <a:off x="4572000" y="2996952"/>
            <a:ext cx="4262264"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274638"/>
            <a:ext cx="4834880" cy="1498178"/>
          </a:xfrm>
        </p:spPr>
        <p:txBody>
          <a:bodyPr>
            <a:normAutofit/>
          </a:bodyPr>
          <a:lstStyle/>
          <a:p>
            <a:pPr algn="l"/>
            <a:r>
              <a:rPr lang="en-US" sz="2400" dirty="0" smtClean="0"/>
              <a:t>The </a:t>
            </a:r>
            <a:r>
              <a:rPr lang="en-US" sz="2400" dirty="0" err="1" smtClean="0"/>
              <a:t>Spasskaya</a:t>
            </a:r>
            <a:r>
              <a:rPr lang="en-US" sz="2400" dirty="0" smtClean="0"/>
              <a:t> Tower is the part of the Kremlin.  It is situated on  Red Square, in Moscow.</a:t>
            </a:r>
            <a:endParaRPr lang="ru-RU" sz="2400" dirty="0"/>
          </a:p>
        </p:txBody>
      </p:sp>
      <p:sp>
        <p:nvSpPr>
          <p:cNvPr id="3" name="Содержимое 2"/>
          <p:cNvSpPr>
            <a:spLocks noGrp="1"/>
          </p:cNvSpPr>
          <p:nvPr>
            <p:ph idx="1"/>
          </p:nvPr>
        </p:nvSpPr>
        <p:spPr>
          <a:xfrm>
            <a:off x="251520" y="4869160"/>
            <a:ext cx="5328592" cy="1612776"/>
          </a:xfrm>
        </p:spPr>
        <p:txBody>
          <a:bodyPr/>
          <a:lstStyle/>
          <a:p>
            <a:pPr>
              <a:buNone/>
            </a:pPr>
            <a:endParaRPr lang="ru-RU" dirty="0" smtClean="0"/>
          </a:p>
          <a:p>
            <a:endParaRPr lang="ru-RU" dirty="0"/>
          </a:p>
        </p:txBody>
      </p:sp>
      <p:pic>
        <p:nvPicPr>
          <p:cNvPr id="4" name="Рисунок 3" descr="спасская 1.jpg"/>
          <p:cNvPicPr>
            <a:picLocks noChangeAspect="1"/>
          </p:cNvPicPr>
          <p:nvPr/>
        </p:nvPicPr>
        <p:blipFill>
          <a:blip r:embed="rId2" cstate="print"/>
          <a:stretch>
            <a:fillRect/>
          </a:stretch>
        </p:blipFill>
        <p:spPr>
          <a:xfrm>
            <a:off x="395536" y="332656"/>
            <a:ext cx="3347864" cy="4563296"/>
          </a:xfrm>
          <a:prstGeom prst="rect">
            <a:avLst/>
          </a:prstGeom>
        </p:spPr>
      </p:pic>
      <p:pic>
        <p:nvPicPr>
          <p:cNvPr id="5" name="Рисунок 4" descr="спасская 2.jpg"/>
          <p:cNvPicPr>
            <a:picLocks noChangeAspect="1"/>
          </p:cNvPicPr>
          <p:nvPr/>
        </p:nvPicPr>
        <p:blipFill>
          <a:blip r:embed="rId3" cstate="print"/>
          <a:stretch>
            <a:fillRect/>
          </a:stretch>
        </p:blipFill>
        <p:spPr>
          <a:xfrm>
            <a:off x="5652120" y="1700808"/>
            <a:ext cx="3246107" cy="4869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4000" dirty="0" smtClean="0"/>
              <a:t/>
            </a:r>
            <a:br>
              <a:rPr lang="en-US" sz="4000" dirty="0" smtClean="0"/>
            </a:br>
            <a:r>
              <a:rPr lang="en-US" sz="4000" dirty="0" smtClean="0"/>
              <a:t>One of the most  important  event, the War Parade, takes place on Red Square </a:t>
            </a:r>
            <a:r>
              <a:rPr lang="en-US" dirty="0" smtClean="0"/>
              <a:t>every year. </a:t>
            </a:r>
            <a:endParaRPr lang="ru-RU" dirty="0"/>
          </a:p>
        </p:txBody>
      </p:sp>
      <p:pic>
        <p:nvPicPr>
          <p:cNvPr id="3" name="Рисунок 2" descr="красная площадь.jpg"/>
          <p:cNvPicPr>
            <a:picLocks noChangeAspect="1"/>
          </p:cNvPicPr>
          <p:nvPr/>
        </p:nvPicPr>
        <p:blipFill>
          <a:blip r:embed="rId2" cstate="print"/>
          <a:stretch>
            <a:fillRect/>
          </a:stretch>
        </p:blipFill>
        <p:spPr>
          <a:xfrm>
            <a:off x="1691680" y="1556792"/>
            <a:ext cx="6864762" cy="4869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538736" cy="3730426"/>
          </a:xfrm>
        </p:spPr>
        <p:txBody>
          <a:bodyPr>
            <a:normAutofit/>
          </a:bodyPr>
          <a:lstStyle/>
          <a:p>
            <a:pPr algn="l"/>
            <a:r>
              <a:rPr lang="en-US" sz="3200" dirty="0" smtClean="0"/>
              <a:t>Michael  </a:t>
            </a:r>
            <a:r>
              <a:rPr lang="en-US" sz="3200" dirty="0" err="1" smtClean="0"/>
              <a:t>Vasilyevich</a:t>
            </a:r>
            <a:r>
              <a:rPr lang="en-US" sz="3200" dirty="0" smtClean="0"/>
              <a:t> </a:t>
            </a:r>
            <a:r>
              <a:rPr lang="en-US" sz="3200" dirty="0" err="1" smtClean="0"/>
              <a:t>Lomonosov</a:t>
            </a:r>
            <a:r>
              <a:rPr lang="en-US" sz="3200" dirty="0" smtClean="0"/>
              <a:t> was the great  Russian scientist, poet, physics, chemist. He was the founder of Russian science.</a:t>
            </a:r>
            <a:endParaRPr lang="ru-RU" sz="3200" dirty="0"/>
          </a:p>
        </p:txBody>
      </p:sp>
      <p:pic>
        <p:nvPicPr>
          <p:cNvPr id="4" name="Содержимое 3" descr="lomonosov.jpg"/>
          <p:cNvPicPr>
            <a:picLocks noGrp="1" noChangeAspect="1"/>
          </p:cNvPicPr>
          <p:nvPr>
            <p:ph idx="1"/>
          </p:nvPr>
        </p:nvPicPr>
        <p:blipFill>
          <a:blip r:embed="rId2" cstate="print"/>
          <a:stretch>
            <a:fillRect/>
          </a:stretch>
        </p:blipFill>
        <p:spPr>
          <a:xfrm>
            <a:off x="4283968" y="404664"/>
            <a:ext cx="4460775" cy="584745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pn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t>
            </a:r>
            <a:r>
              <a:rPr lang="en-US" u="sng" dirty="0" smtClean="0"/>
              <a:t>The first task is: “Describe your group”</a:t>
            </a:r>
            <a:endParaRPr lang="ru-RU" u="sng" dirty="0"/>
          </a:p>
        </p:txBody>
      </p:sp>
      <p:sp>
        <p:nvSpPr>
          <p:cNvPr id="3" name="Содержимое 2"/>
          <p:cNvSpPr>
            <a:spLocks noGrp="1"/>
          </p:cNvSpPr>
          <p:nvPr>
            <p:ph idx="1"/>
          </p:nvPr>
        </p:nvSpPr>
        <p:spPr>
          <a:xfrm>
            <a:off x="457200" y="1600200"/>
            <a:ext cx="7787208" cy="4349079"/>
          </a:xfrm>
        </p:spPr>
        <p:txBody>
          <a:bodyPr>
            <a:noAutofit/>
          </a:bodyPr>
          <a:lstStyle/>
          <a:p>
            <a:pPr>
              <a:buNone/>
            </a:pPr>
            <a:r>
              <a:rPr lang="en-US" sz="4800" dirty="0" smtClean="0"/>
              <a:t>1. Our team’s name is…</a:t>
            </a:r>
          </a:p>
          <a:p>
            <a:endParaRPr lang="en-US" sz="4800" dirty="0" smtClean="0"/>
          </a:p>
          <a:p>
            <a:pPr>
              <a:buNone/>
            </a:pPr>
            <a:r>
              <a:rPr lang="en-US" sz="4800" dirty="0" smtClean="0"/>
              <a:t>2. Our motto is…</a:t>
            </a:r>
          </a:p>
          <a:p>
            <a:endParaRPr lang="en-US" sz="4800" dirty="0" smtClean="0"/>
          </a:p>
          <a:p>
            <a:pPr>
              <a:buNone/>
            </a:pPr>
            <a:r>
              <a:rPr lang="en-US" sz="4800" dirty="0" smtClean="0"/>
              <a:t>3. We are…</a:t>
            </a:r>
          </a:p>
          <a:p>
            <a:endParaRPr lang="ru-RU" sz="4800" dirty="0"/>
          </a:p>
        </p:txBody>
      </p:sp>
      <p:pic>
        <p:nvPicPr>
          <p:cNvPr id="5" name="Рисунок 4" descr="6bolsh_2.jpg"/>
          <p:cNvPicPr>
            <a:picLocks noChangeAspect="1"/>
          </p:cNvPicPr>
          <p:nvPr/>
        </p:nvPicPr>
        <p:blipFill>
          <a:blip r:embed="rId2" cstate="print"/>
          <a:stretch>
            <a:fillRect/>
          </a:stretch>
        </p:blipFill>
        <p:spPr>
          <a:xfrm>
            <a:off x="5076056" y="2492896"/>
            <a:ext cx="3704754"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Bodoni MT Black" pitchFamily="18" charset="0"/>
              </a:rPr>
              <a:t>“Match the word and its definition”</a:t>
            </a:r>
            <a:endParaRPr lang="ru-RU" dirty="0"/>
          </a:p>
        </p:txBody>
      </p:sp>
      <p:pic>
        <p:nvPicPr>
          <p:cNvPr id="3" name="Рисунок 2" descr="flags.jpg"/>
          <p:cNvPicPr>
            <a:picLocks noChangeAspect="1"/>
          </p:cNvPicPr>
          <p:nvPr/>
        </p:nvPicPr>
        <p:blipFill>
          <a:blip r:embed="rId2" cstate="print"/>
          <a:stretch>
            <a:fillRect/>
          </a:stretch>
        </p:blipFill>
        <p:spPr>
          <a:xfrm>
            <a:off x="292100" y="1556792"/>
            <a:ext cx="8559800" cy="508530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pPr algn="l"/>
            <a:r>
              <a:rPr lang="en-US" sz="2800" dirty="0" smtClean="0">
                <a:latin typeface="Aharoni" pitchFamily="2" charset="-79"/>
                <a:cs typeface="Aharoni" pitchFamily="2" charset="-79"/>
              </a:rPr>
              <a:t>Traditionally English tea is…</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 strong black tea with lemon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b) strong black tea with milk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c)  green tea</a:t>
            </a:r>
            <a:endParaRPr lang="ru-RU" sz="2800" dirty="0">
              <a:cs typeface="Aharoni" pitchFamily="2" charset="-79"/>
            </a:endParaRPr>
          </a:p>
        </p:txBody>
      </p:sp>
      <p:pic>
        <p:nvPicPr>
          <p:cNvPr id="3" name="Рисунок 2" descr="чай.jpg"/>
          <p:cNvPicPr>
            <a:picLocks noChangeAspect="1"/>
          </p:cNvPicPr>
          <p:nvPr/>
        </p:nvPicPr>
        <p:blipFill>
          <a:blip r:embed="rId2" cstate="print"/>
          <a:stretch>
            <a:fillRect/>
          </a:stretch>
        </p:blipFill>
        <p:spPr>
          <a:xfrm>
            <a:off x="4139952" y="1538517"/>
            <a:ext cx="4431408" cy="480629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373216"/>
            <a:ext cx="8208912" cy="1224136"/>
          </a:xfrm>
        </p:spPr>
        <p:txBody>
          <a:bodyPr>
            <a:noAutofit/>
          </a:bodyPr>
          <a:lstStyle/>
          <a:p>
            <a:r>
              <a:rPr lang="en-US" sz="3200" dirty="0" smtClean="0"/>
              <a:t>The famous flag  Union Jack is the symbol of…</a:t>
            </a:r>
            <a:br>
              <a:rPr lang="en-US" sz="3200" dirty="0" smtClean="0"/>
            </a:br>
            <a:r>
              <a:rPr lang="ru-RU" sz="3200" dirty="0" smtClean="0"/>
              <a:t>    </a:t>
            </a:r>
            <a:r>
              <a:rPr lang="en-US" sz="3200" dirty="0" smtClean="0"/>
              <a:t>a) the USA       </a:t>
            </a:r>
            <a:r>
              <a:rPr lang="ru-RU" sz="3200" dirty="0" smtClean="0"/>
              <a:t>  </a:t>
            </a:r>
            <a:r>
              <a:rPr lang="en-US" sz="3200" dirty="0" smtClean="0"/>
              <a:t>b) Wales                      c) the UK</a:t>
            </a:r>
            <a:endParaRPr lang="ru-RU" sz="3200" dirty="0"/>
          </a:p>
        </p:txBody>
      </p:sp>
      <p:pic>
        <p:nvPicPr>
          <p:cNvPr id="4" name="Содержимое 3" descr="flashing-union-jack-flags-6.jpg"/>
          <p:cNvPicPr>
            <a:picLocks noGrp="1" noChangeAspect="1"/>
          </p:cNvPicPr>
          <p:nvPr>
            <p:ph idx="1"/>
          </p:nvPr>
        </p:nvPicPr>
        <p:blipFill>
          <a:blip r:embed="rId2" cstate="print"/>
          <a:stretch>
            <a:fillRect/>
          </a:stretch>
        </p:blipFill>
        <p:spPr>
          <a:xfrm>
            <a:off x="2051720" y="397024"/>
            <a:ext cx="4824536" cy="482453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3754760" cy="3960440"/>
          </a:xfrm>
        </p:spPr>
        <p:txBody>
          <a:bodyPr>
            <a:noAutofit/>
          </a:bodyPr>
          <a:lstStyle/>
          <a:p>
            <a:pPr algn="l"/>
            <a:r>
              <a:rPr lang="en-US" sz="2800" dirty="0" smtClean="0"/>
              <a:t>Beefeaters – are the people, who…</a:t>
            </a:r>
            <a:br>
              <a:rPr lang="en-US" sz="2800" dirty="0" smtClean="0"/>
            </a:br>
            <a:r>
              <a:rPr lang="en-US" sz="2800" dirty="0" smtClean="0"/>
              <a:t>          a) prefer eating beef and vegetables</a:t>
            </a:r>
            <a:br>
              <a:rPr lang="en-US" sz="2800" dirty="0" smtClean="0"/>
            </a:br>
            <a:r>
              <a:rPr lang="en-US" sz="2800" dirty="0" smtClean="0"/>
              <a:t>          b) visit their relatives every weekend</a:t>
            </a:r>
            <a:br>
              <a:rPr lang="en-US" sz="2800" dirty="0" smtClean="0"/>
            </a:br>
            <a:r>
              <a:rPr lang="en-US" sz="2800" dirty="0" smtClean="0"/>
              <a:t>          c) persons, who take care of the black ravens</a:t>
            </a:r>
            <a:endParaRPr lang="ru-RU" sz="2800" dirty="0"/>
          </a:p>
        </p:txBody>
      </p:sp>
      <p:sp>
        <p:nvSpPr>
          <p:cNvPr id="3" name="Содержимое 2"/>
          <p:cNvSpPr>
            <a:spLocks noGrp="1"/>
          </p:cNvSpPr>
          <p:nvPr>
            <p:ph idx="1"/>
          </p:nvPr>
        </p:nvSpPr>
        <p:spPr>
          <a:xfrm>
            <a:off x="4283968" y="476672"/>
            <a:ext cx="4402832" cy="5649491"/>
          </a:xfrm>
        </p:spPr>
        <p:txBody>
          <a:bodyPr/>
          <a:lstStyle/>
          <a:p>
            <a:pPr>
              <a:buNone/>
            </a:pPr>
            <a:r>
              <a:rPr lang="en-US" dirty="0" smtClean="0"/>
              <a:t>  </a:t>
            </a:r>
            <a:endParaRPr lang="ru-RU" dirty="0"/>
          </a:p>
        </p:txBody>
      </p:sp>
      <p:pic>
        <p:nvPicPr>
          <p:cNvPr id="4" name="Рисунок 3" descr="бифитеры.jpg"/>
          <p:cNvPicPr>
            <a:picLocks noChangeAspect="1"/>
          </p:cNvPicPr>
          <p:nvPr/>
        </p:nvPicPr>
        <p:blipFill>
          <a:blip r:embed="rId2" cstate="print"/>
          <a:stretch>
            <a:fillRect/>
          </a:stretch>
        </p:blipFill>
        <p:spPr>
          <a:xfrm>
            <a:off x="4283968" y="332656"/>
            <a:ext cx="4536504" cy="61206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836712"/>
            <a:ext cx="4355976" cy="3802434"/>
          </a:xfrm>
        </p:spPr>
        <p:txBody>
          <a:bodyPr>
            <a:noAutofit/>
          </a:bodyPr>
          <a:lstStyle/>
          <a:p>
            <a:pPr algn="l"/>
            <a:r>
              <a:rPr lang="en-US" sz="2400" dirty="0" smtClean="0"/>
              <a:t>These persons  are always stand at the Buckingham Palace and guard its gates</a:t>
            </a:r>
            <a:r>
              <a:rPr lang="ru-RU" sz="2400" dirty="0" smtClean="0"/>
              <a:t>.</a:t>
            </a:r>
            <a:r>
              <a:rPr lang="en-US" sz="2400" dirty="0" smtClean="0"/>
              <a:t/>
            </a:r>
            <a:br>
              <a:rPr lang="en-US" sz="2400" dirty="0" smtClean="0"/>
            </a:br>
            <a:r>
              <a:rPr lang="en-US" sz="2400" dirty="0" smtClean="0"/>
              <a:t>         a)  They are foreigners from other countries</a:t>
            </a:r>
            <a:br>
              <a:rPr lang="en-US" sz="2400" dirty="0" smtClean="0"/>
            </a:br>
            <a:r>
              <a:rPr lang="en-US" sz="2400" dirty="0" smtClean="0"/>
              <a:t>         b) They are the Royal Guards</a:t>
            </a:r>
            <a:br>
              <a:rPr lang="en-US" sz="2400" dirty="0" smtClean="0"/>
            </a:br>
            <a:r>
              <a:rPr lang="en-US" sz="2400" dirty="0" smtClean="0"/>
              <a:t>         c) They are Londoners, who </a:t>
            </a:r>
            <a:r>
              <a:rPr lang="ru-RU" sz="2400" dirty="0" smtClean="0"/>
              <a:t>  </a:t>
            </a:r>
            <a:r>
              <a:rPr lang="en-US" sz="2400" dirty="0" smtClean="0"/>
              <a:t>take care of this architectural monument</a:t>
            </a:r>
            <a:br>
              <a:rPr lang="en-US" sz="2400" dirty="0" smtClean="0"/>
            </a:br>
            <a:endParaRPr lang="ru-RU" sz="2400" dirty="0"/>
          </a:p>
        </p:txBody>
      </p:sp>
      <p:pic>
        <p:nvPicPr>
          <p:cNvPr id="4" name="Содержимое 3" descr="смена караула.jpg"/>
          <p:cNvPicPr>
            <a:picLocks noGrp="1" noChangeAspect="1"/>
          </p:cNvPicPr>
          <p:nvPr>
            <p:ph idx="1"/>
          </p:nvPr>
        </p:nvPicPr>
        <p:blipFill>
          <a:blip r:embed="rId2" cstate="print"/>
          <a:stretch>
            <a:fillRect/>
          </a:stretch>
        </p:blipFill>
        <p:spPr>
          <a:xfrm>
            <a:off x="395536" y="332656"/>
            <a:ext cx="4248473" cy="619268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en-US" sz="2400" dirty="0" smtClean="0"/>
              <a:t>English language is also called “the language of the sky and the sea” because…</a:t>
            </a:r>
            <a:br>
              <a:rPr lang="en-US" sz="2400" dirty="0" smtClean="0"/>
            </a:br>
            <a:r>
              <a:rPr lang="en-US" sz="2400" dirty="0" smtClean="0"/>
              <a:t>a) it is very popular</a:t>
            </a:r>
            <a:br>
              <a:rPr lang="en-US" sz="2400" dirty="0" smtClean="0"/>
            </a:br>
            <a:r>
              <a:rPr lang="en-US" sz="2400" dirty="0" smtClean="0"/>
              <a:t>b)  Every pilot and ship’s captain must speak it</a:t>
            </a:r>
            <a:br>
              <a:rPr lang="en-US" sz="2400" dirty="0" smtClean="0"/>
            </a:br>
            <a:r>
              <a:rPr lang="en-US" sz="2400" dirty="0" smtClean="0"/>
              <a:t>c) many people  want to speak it</a:t>
            </a:r>
            <a:endParaRPr lang="ru-RU" sz="2400" dirty="0"/>
          </a:p>
        </p:txBody>
      </p:sp>
      <p:pic>
        <p:nvPicPr>
          <p:cNvPr id="3" name="Рисунок 2" descr="57214770_normal_malchik048191.jpg"/>
          <p:cNvPicPr>
            <a:picLocks noChangeAspect="1"/>
          </p:cNvPicPr>
          <p:nvPr/>
        </p:nvPicPr>
        <p:blipFill>
          <a:blip r:embed="rId2" cstate="print"/>
          <a:stretch>
            <a:fillRect/>
          </a:stretch>
        </p:blipFill>
        <p:spPr>
          <a:xfrm>
            <a:off x="5659058" y="3379066"/>
            <a:ext cx="3484942" cy="3478934"/>
          </a:xfrm>
          <a:prstGeom prst="rect">
            <a:avLst/>
          </a:prstGeom>
        </p:spPr>
      </p:pic>
      <p:pic>
        <p:nvPicPr>
          <p:cNvPr id="4" name="Рисунок 3" descr="1308747978.jpg"/>
          <p:cNvPicPr>
            <a:picLocks noChangeAspect="1"/>
          </p:cNvPicPr>
          <p:nvPr/>
        </p:nvPicPr>
        <p:blipFill>
          <a:blip r:embed="rId3" cstate="print"/>
          <a:stretch>
            <a:fillRect/>
          </a:stretch>
        </p:blipFill>
        <p:spPr>
          <a:xfrm>
            <a:off x="395536" y="2348880"/>
            <a:ext cx="2987824" cy="42389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pPr algn="l"/>
            <a:r>
              <a:rPr lang="en-US" sz="2800" dirty="0" smtClean="0"/>
              <a:t/>
            </a:r>
            <a:br>
              <a:rPr lang="en-US" sz="2800" dirty="0" smtClean="0"/>
            </a:br>
            <a:r>
              <a:rPr lang="en-US" sz="2800" dirty="0" smtClean="0"/>
              <a:t>The  famous nature wonder, when the sky is not dark at midnight, is called…</a:t>
            </a:r>
            <a:br>
              <a:rPr lang="en-US" sz="2800" dirty="0" smtClean="0"/>
            </a:br>
            <a:r>
              <a:rPr lang="en-US" sz="2800" dirty="0" smtClean="0"/>
              <a:t>a) Milky Way         b) Dark Hole        c) the White Nights</a:t>
            </a:r>
            <a:br>
              <a:rPr lang="en-US" sz="2800" dirty="0" smtClean="0"/>
            </a:br>
            <a:endParaRPr lang="ru-RU" sz="2800" dirty="0"/>
          </a:p>
        </p:txBody>
      </p:sp>
      <p:pic>
        <p:nvPicPr>
          <p:cNvPr id="4" name="Содержимое 3" descr="ночи.jpg"/>
          <p:cNvPicPr>
            <a:picLocks noGrp="1" noChangeAspect="1"/>
          </p:cNvPicPr>
          <p:nvPr>
            <p:ph idx="1"/>
          </p:nvPr>
        </p:nvPicPr>
        <p:blipFill>
          <a:blip r:embed="rId2" cstate="print"/>
          <a:stretch>
            <a:fillRect/>
          </a:stretch>
        </p:blipFill>
        <p:spPr>
          <a:xfrm>
            <a:off x="467544" y="1773238"/>
            <a:ext cx="8424936" cy="4752106"/>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700808"/>
            <a:ext cx="3466728" cy="3730426"/>
          </a:xfrm>
        </p:spPr>
        <p:txBody>
          <a:bodyPr>
            <a:normAutofit/>
          </a:bodyPr>
          <a:lstStyle/>
          <a:p>
            <a:r>
              <a:rPr lang="en-US" dirty="0" smtClean="0"/>
              <a:t>The  football’s birthplace is…</a:t>
            </a:r>
            <a:br>
              <a:rPr lang="en-US" dirty="0" smtClean="0"/>
            </a:br>
            <a:r>
              <a:rPr lang="en-US" dirty="0" smtClean="0"/>
              <a:t>a) Russia  </a:t>
            </a:r>
            <a:br>
              <a:rPr lang="en-US" dirty="0" smtClean="0"/>
            </a:br>
            <a:r>
              <a:rPr lang="en-US" dirty="0" smtClean="0"/>
              <a:t>    b) Scotland        c) England</a:t>
            </a:r>
            <a:endParaRPr lang="ru-RU" dirty="0"/>
          </a:p>
        </p:txBody>
      </p:sp>
      <p:pic>
        <p:nvPicPr>
          <p:cNvPr id="4" name="Содержимое 3" descr="футбол.jpg"/>
          <p:cNvPicPr>
            <a:picLocks noGrp="1" noChangeAspect="1"/>
          </p:cNvPicPr>
          <p:nvPr>
            <p:ph idx="1"/>
          </p:nvPr>
        </p:nvPicPr>
        <p:blipFill>
          <a:blip r:embed="rId2" cstate="print"/>
          <a:stretch>
            <a:fillRect/>
          </a:stretch>
        </p:blipFill>
        <p:spPr>
          <a:xfrm>
            <a:off x="251521" y="548680"/>
            <a:ext cx="5112567" cy="576064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3744416" cy="6250706"/>
          </a:xfrm>
        </p:spPr>
        <p:txBody>
          <a:bodyPr>
            <a:normAutofit/>
          </a:bodyPr>
          <a:lstStyle/>
          <a:p>
            <a:pPr algn="l"/>
            <a:r>
              <a:rPr lang="en-US" sz="3200" dirty="0" smtClean="0"/>
              <a:t>George Washington was  the first President of the USA. You can see  his portrait…</a:t>
            </a:r>
            <a:br>
              <a:rPr lang="en-US" sz="3200" dirty="0" smtClean="0"/>
            </a:br>
            <a:r>
              <a:rPr lang="en-US" sz="3200" dirty="0" smtClean="0"/>
              <a:t>   a) on the American flag</a:t>
            </a:r>
            <a:r>
              <a:rPr lang="ru-RU" sz="3200" dirty="0" smtClean="0"/>
              <a:t/>
            </a:r>
            <a:br>
              <a:rPr lang="ru-RU" sz="3200" dirty="0" smtClean="0"/>
            </a:br>
            <a:r>
              <a:rPr lang="en-US" sz="3200" dirty="0" smtClean="0"/>
              <a:t>   </a:t>
            </a:r>
            <a:r>
              <a:rPr lang="ru-RU" sz="3200" dirty="0" smtClean="0"/>
              <a:t>б)  </a:t>
            </a:r>
            <a:r>
              <a:rPr lang="en-US" sz="3200" dirty="0" smtClean="0"/>
              <a:t>on TV</a:t>
            </a:r>
            <a:r>
              <a:rPr lang="ru-RU" sz="3200" dirty="0" smtClean="0"/>
              <a:t/>
            </a:r>
            <a:br>
              <a:rPr lang="ru-RU" sz="3200" dirty="0" smtClean="0"/>
            </a:br>
            <a:r>
              <a:rPr lang="en-US" sz="3200" dirty="0" smtClean="0"/>
              <a:t>   </a:t>
            </a:r>
            <a:r>
              <a:rPr lang="ru-RU" sz="3200" dirty="0" smtClean="0"/>
              <a:t>с)</a:t>
            </a:r>
            <a:r>
              <a:rPr lang="en-US" sz="3200" dirty="0" smtClean="0"/>
              <a:t> on the money banknote</a:t>
            </a:r>
            <a:endParaRPr lang="ru-RU" sz="3200" dirty="0"/>
          </a:p>
        </p:txBody>
      </p:sp>
      <p:pic>
        <p:nvPicPr>
          <p:cNvPr id="3" name="Рисунок 2" descr="вашингтон.jpg"/>
          <p:cNvPicPr>
            <a:picLocks noChangeAspect="1"/>
          </p:cNvPicPr>
          <p:nvPr/>
        </p:nvPicPr>
        <p:blipFill>
          <a:blip r:embed="rId2" cstate="print"/>
          <a:stretch>
            <a:fillRect/>
          </a:stretch>
        </p:blipFill>
        <p:spPr>
          <a:xfrm>
            <a:off x="3995936" y="332656"/>
            <a:ext cx="4896544" cy="561662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idx="1"/>
          </p:nvPr>
        </p:nvSpPr>
        <p:spPr>
          <a:xfrm>
            <a:off x="539552" y="3933056"/>
            <a:ext cx="8229600" cy="2221707"/>
          </a:xfrm>
        </p:spPr>
        <p:txBody>
          <a:bodyPr>
            <a:normAutofit fontScale="92500"/>
          </a:bodyPr>
          <a:lstStyle/>
          <a:p>
            <a:pPr>
              <a:buNone/>
            </a:pPr>
            <a:r>
              <a:rPr lang="en-US" dirty="0" smtClean="0"/>
              <a:t>Look at the picture and name this man, who discovered America in the fifteen century.</a:t>
            </a:r>
          </a:p>
          <a:p>
            <a:pPr marL="514350" indent="-514350" algn="ctr">
              <a:buAutoNum type="alphaLcParenR"/>
            </a:pPr>
            <a:r>
              <a:rPr lang="en-US" dirty="0" smtClean="0"/>
              <a:t>Christopher Columbus  </a:t>
            </a:r>
          </a:p>
          <a:p>
            <a:pPr marL="514350" indent="-514350">
              <a:buAutoNum type="alphaLcParenR"/>
            </a:pPr>
            <a:r>
              <a:rPr lang="en-US" dirty="0" smtClean="0"/>
              <a:t>b) George Washington   c) Fernando Magellan</a:t>
            </a:r>
          </a:p>
          <a:p>
            <a:pPr marL="514350" indent="-514350">
              <a:buAutoNum type="alphaLcParenR"/>
            </a:pPr>
            <a:endParaRPr lang="en-US" dirty="0" smtClean="0"/>
          </a:p>
          <a:p>
            <a:pPr marL="514350" indent="-514350">
              <a:buAutoNum type="alphaLcParenR"/>
            </a:pPr>
            <a:endParaRPr lang="ru-RU" dirty="0"/>
          </a:p>
        </p:txBody>
      </p:sp>
      <p:pic>
        <p:nvPicPr>
          <p:cNvPr id="6" name="Рисунок 5" descr="e5e03ba756e8d1f0a33033914fb8efce4cc712f7.bmp"/>
          <p:cNvPicPr>
            <a:picLocks noChangeAspect="1"/>
          </p:cNvPicPr>
          <p:nvPr/>
        </p:nvPicPr>
        <p:blipFill>
          <a:blip r:embed="rId2" cstate="print"/>
          <a:stretch>
            <a:fillRect/>
          </a:stretch>
        </p:blipFill>
        <p:spPr>
          <a:xfrm>
            <a:off x="2411760" y="116632"/>
            <a:ext cx="4067944" cy="38742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0.jpg"/>
          <p:cNvPicPr>
            <a:picLocks noGrp="1" noChangeAspect="1"/>
          </p:cNvPicPr>
          <p:nvPr>
            <p:ph idx="1"/>
          </p:nvPr>
        </p:nvPicPr>
        <p:blipFill>
          <a:blip r:embed="rId2" cstate="print"/>
          <a:stretch>
            <a:fillRect/>
          </a:stretch>
        </p:blipFill>
        <p:spPr>
          <a:xfrm>
            <a:off x="0" y="0"/>
            <a:ext cx="9073008" cy="659735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2800" dirty="0"/>
          </a:p>
        </p:txBody>
      </p:sp>
      <p:sp>
        <p:nvSpPr>
          <p:cNvPr id="3" name="Содержимое 2"/>
          <p:cNvSpPr>
            <a:spLocks noGrp="1"/>
          </p:cNvSpPr>
          <p:nvPr>
            <p:ph idx="1"/>
          </p:nvPr>
        </p:nvSpPr>
        <p:spPr>
          <a:xfrm>
            <a:off x="395536" y="3861048"/>
            <a:ext cx="8435280" cy="2664296"/>
          </a:xfrm>
        </p:spPr>
        <p:txBody>
          <a:bodyPr/>
          <a:lstStyle/>
          <a:p>
            <a:pPr>
              <a:buNone/>
            </a:pPr>
            <a:r>
              <a:rPr lang="en-US" dirty="0" smtClean="0"/>
              <a:t>In the middle of the 19 century in the city of San Francisco there lived a tailor called Levi  Strauss. He made… for the  cowboys.</a:t>
            </a:r>
            <a:br>
              <a:rPr lang="en-US" dirty="0" smtClean="0"/>
            </a:br>
            <a:r>
              <a:rPr lang="en-US" dirty="0" smtClean="0"/>
              <a:t>   a) the first smoke pipe    b) the first jeans</a:t>
            </a:r>
            <a:br>
              <a:rPr lang="en-US" dirty="0" smtClean="0"/>
            </a:br>
            <a:r>
              <a:rPr lang="en-US" dirty="0" smtClean="0"/>
              <a:t>                            c) the first hat</a:t>
            </a:r>
            <a:endParaRPr lang="ru-RU" dirty="0" smtClean="0"/>
          </a:p>
          <a:p>
            <a:endParaRPr lang="ru-RU" dirty="0"/>
          </a:p>
        </p:txBody>
      </p:sp>
      <p:pic>
        <p:nvPicPr>
          <p:cNvPr id="4" name="Рисунок 3" descr="леви 2.jpg"/>
          <p:cNvPicPr>
            <a:picLocks noChangeAspect="1"/>
          </p:cNvPicPr>
          <p:nvPr/>
        </p:nvPicPr>
        <p:blipFill>
          <a:blip r:embed="rId2" cstate="print"/>
          <a:stretch>
            <a:fillRect/>
          </a:stretch>
        </p:blipFill>
        <p:spPr>
          <a:xfrm>
            <a:off x="611560" y="260648"/>
            <a:ext cx="2810063" cy="3614229"/>
          </a:xfrm>
          <a:prstGeom prst="rect">
            <a:avLst/>
          </a:prstGeom>
        </p:spPr>
      </p:pic>
      <p:pic>
        <p:nvPicPr>
          <p:cNvPr id="5" name="Рисунок 4" descr="леви страус.jpg"/>
          <p:cNvPicPr>
            <a:picLocks noChangeAspect="1"/>
          </p:cNvPicPr>
          <p:nvPr/>
        </p:nvPicPr>
        <p:blipFill>
          <a:blip r:embed="rId3" cstate="print"/>
          <a:stretch>
            <a:fillRect/>
          </a:stretch>
        </p:blipFill>
        <p:spPr>
          <a:xfrm>
            <a:off x="5364088" y="260648"/>
            <a:ext cx="2870374" cy="371703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301208"/>
            <a:ext cx="8229600" cy="1143000"/>
          </a:xfrm>
        </p:spPr>
        <p:txBody>
          <a:bodyPr>
            <a:noAutofit/>
          </a:bodyPr>
          <a:lstStyle/>
          <a:p>
            <a:r>
              <a:rPr lang="en-US" sz="7200" dirty="0" smtClean="0"/>
              <a:t>Thank you !!!</a:t>
            </a:r>
            <a:endParaRPr lang="ru-RU" sz="7200" dirty="0"/>
          </a:p>
        </p:txBody>
      </p:sp>
      <p:pic>
        <p:nvPicPr>
          <p:cNvPr id="5" name="Рисунок 4" descr="7.jpg"/>
          <p:cNvPicPr>
            <a:picLocks noChangeAspect="1"/>
          </p:cNvPicPr>
          <p:nvPr/>
        </p:nvPicPr>
        <p:blipFill>
          <a:blip r:embed="rId2" cstate="print"/>
          <a:stretch>
            <a:fillRect/>
          </a:stretch>
        </p:blipFill>
        <p:spPr>
          <a:xfrm>
            <a:off x="0" y="0"/>
            <a:ext cx="9144000" cy="5229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u="sng" dirty="0" smtClean="0">
                <a:latin typeface="Algerian" pitchFamily="82" charset="0"/>
              </a:rPr>
              <a:t>“they say…” </a:t>
            </a:r>
            <a:r>
              <a:rPr lang="en-US" u="sng" dirty="0" smtClean="0">
                <a:latin typeface="Andalus" pitchFamily="18" charset="-78"/>
                <a:cs typeface="Andalus" pitchFamily="18" charset="-78"/>
              </a:rPr>
              <a:t>(proverbs and statements)</a:t>
            </a:r>
            <a:endParaRPr lang="ru-RU" u="sng" dirty="0">
              <a:cs typeface="Andalus" pitchFamily="18" charset="-78"/>
            </a:endParaRPr>
          </a:p>
        </p:txBody>
      </p:sp>
      <p:pic>
        <p:nvPicPr>
          <p:cNvPr id="3" name="Рисунок 2" descr="1393901949_dvoyka.jpg"/>
          <p:cNvPicPr>
            <a:picLocks noChangeAspect="1"/>
          </p:cNvPicPr>
          <p:nvPr/>
        </p:nvPicPr>
        <p:blipFill>
          <a:blip r:embed="rId2" cstate="print"/>
          <a:stretch>
            <a:fillRect/>
          </a:stretch>
        </p:blipFill>
        <p:spPr>
          <a:xfrm>
            <a:off x="395536" y="1412776"/>
            <a:ext cx="8352928" cy="511256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45224"/>
            <a:ext cx="8136904" cy="1143000"/>
          </a:xfrm>
        </p:spPr>
        <p:txBody>
          <a:bodyPr>
            <a:noAutofit/>
          </a:bodyPr>
          <a:lstStyle/>
          <a:p>
            <a:r>
              <a:rPr lang="en-US" sz="3600" dirty="0" smtClean="0"/>
              <a:t>The voice of one man is a voice of no one</a:t>
            </a:r>
            <a:endParaRPr lang="ru-RU" sz="3600" dirty="0"/>
          </a:p>
        </p:txBody>
      </p:sp>
      <p:pic>
        <p:nvPicPr>
          <p:cNvPr id="3" name="Рисунок 2" descr="1 в поле не воин.jpg"/>
          <p:cNvPicPr>
            <a:picLocks noChangeAspect="1"/>
          </p:cNvPicPr>
          <p:nvPr/>
        </p:nvPicPr>
        <p:blipFill>
          <a:blip r:embed="rId2" cstate="print"/>
          <a:stretch>
            <a:fillRect/>
          </a:stretch>
        </p:blipFill>
        <p:spPr>
          <a:xfrm>
            <a:off x="1979712" y="332656"/>
            <a:ext cx="4932040" cy="544445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большому кораблю.jpg"/>
          <p:cNvPicPr>
            <a:picLocks noGrp="1" noChangeAspect="1"/>
          </p:cNvPicPr>
          <p:nvPr>
            <p:ph type="pic" idx="1"/>
          </p:nvPr>
        </p:nvPicPr>
        <p:blipFill>
          <a:blip r:embed="rId2" cstate="print"/>
          <a:srcRect l="3867" r="3867"/>
          <a:stretch>
            <a:fillRect/>
          </a:stretch>
        </p:blipFill>
        <p:spPr>
          <a:xfrm>
            <a:off x="1403648" y="332656"/>
            <a:ext cx="6928932" cy="5196699"/>
          </a:xfrm>
        </p:spPr>
      </p:pic>
      <p:sp>
        <p:nvSpPr>
          <p:cNvPr id="4" name="Текст 3"/>
          <p:cNvSpPr>
            <a:spLocks noGrp="1"/>
          </p:cNvSpPr>
          <p:nvPr>
            <p:ph type="body" sz="half" idx="2"/>
          </p:nvPr>
        </p:nvSpPr>
        <p:spPr>
          <a:xfrm>
            <a:off x="1187624" y="5733256"/>
            <a:ext cx="7200800" cy="804862"/>
          </a:xfrm>
        </p:spPr>
        <p:txBody>
          <a:bodyPr>
            <a:normAutofit/>
          </a:bodyPr>
          <a:lstStyle/>
          <a:p>
            <a:pPr algn="ctr"/>
            <a:r>
              <a:rPr lang="en-US" sz="3600" dirty="0" smtClean="0"/>
              <a:t>A great ship needs deep waters.</a:t>
            </a:r>
            <a:endParaRPr lang="ru-RU"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There's no place like home. </a:t>
            </a:r>
            <a:endParaRPr lang="ru-RU" dirty="0"/>
          </a:p>
        </p:txBody>
      </p:sp>
      <p:pic>
        <p:nvPicPr>
          <p:cNvPr id="4" name="Содержимое 3" descr="в гостях хорошо.jpg"/>
          <p:cNvPicPr>
            <a:picLocks noGrp="1" noChangeAspect="1"/>
          </p:cNvPicPr>
          <p:nvPr>
            <p:ph idx="1"/>
          </p:nvPr>
        </p:nvPicPr>
        <p:blipFill>
          <a:blip r:embed="rId2" cstate="print"/>
          <a:stretch>
            <a:fillRect/>
          </a:stretch>
        </p:blipFill>
        <p:spPr>
          <a:xfrm>
            <a:off x="1403648" y="1412776"/>
            <a:ext cx="6662092" cy="5186914"/>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more, the merrier.</a:t>
            </a:r>
            <a:endParaRPr lang="ru-RU" dirty="0"/>
          </a:p>
        </p:txBody>
      </p:sp>
      <p:pic>
        <p:nvPicPr>
          <p:cNvPr id="3" name="Рисунок 2" descr="в тесноте да не в обиде.jpg"/>
          <p:cNvPicPr>
            <a:picLocks noChangeAspect="1"/>
          </p:cNvPicPr>
          <p:nvPr/>
        </p:nvPicPr>
        <p:blipFill>
          <a:blip r:embed="rId2" cstate="print"/>
          <a:stretch>
            <a:fillRect/>
          </a:stretch>
        </p:blipFill>
        <p:spPr>
          <a:xfrm>
            <a:off x="1403648" y="1844824"/>
            <a:ext cx="7344816" cy="460851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301208"/>
            <a:ext cx="8229600" cy="1143000"/>
          </a:xfrm>
        </p:spPr>
        <p:txBody>
          <a:bodyPr>
            <a:normAutofit fontScale="90000"/>
          </a:bodyPr>
          <a:lstStyle/>
          <a:p>
            <a:r>
              <a:rPr lang="en-US" dirty="0" smtClean="0"/>
              <a:t>Better an egg today than a hen tomorrow</a:t>
            </a:r>
            <a:endParaRPr lang="ru-RU" dirty="0"/>
          </a:p>
        </p:txBody>
      </p:sp>
      <p:pic>
        <p:nvPicPr>
          <p:cNvPr id="3" name="Рисунок 2" descr="лучше журавль в небе.gif"/>
          <p:cNvPicPr>
            <a:picLocks noChangeAspect="1"/>
          </p:cNvPicPr>
          <p:nvPr/>
        </p:nvPicPr>
        <p:blipFill>
          <a:blip r:embed="rId2" cstate="print"/>
          <a:stretch>
            <a:fillRect/>
          </a:stretch>
        </p:blipFill>
        <p:spPr>
          <a:xfrm>
            <a:off x="2324100" y="476672"/>
            <a:ext cx="4495800" cy="489654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is cheap, silence is golden.</a:t>
            </a:r>
            <a:endParaRPr lang="ru-RU" dirty="0"/>
          </a:p>
        </p:txBody>
      </p:sp>
      <p:pic>
        <p:nvPicPr>
          <p:cNvPr id="4" name="Содержимое 3" descr="слово серебро.jpg"/>
          <p:cNvPicPr>
            <a:picLocks noGrp="1" noChangeAspect="1"/>
          </p:cNvPicPr>
          <p:nvPr>
            <p:ph idx="1"/>
          </p:nvPr>
        </p:nvPicPr>
        <p:blipFill>
          <a:blip r:embed="rId2" cstate="print"/>
          <a:stretch>
            <a:fillRect/>
          </a:stretch>
        </p:blipFill>
        <p:spPr>
          <a:xfrm>
            <a:off x="0" y="1556792"/>
            <a:ext cx="5076056" cy="5076056"/>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204864"/>
            <a:ext cx="4474840" cy="1143000"/>
          </a:xfrm>
        </p:spPr>
        <p:txBody>
          <a:bodyPr>
            <a:normAutofit fontScale="90000"/>
          </a:bodyPr>
          <a:lstStyle/>
          <a:p>
            <a:r>
              <a:rPr lang="en-US" dirty="0" smtClean="0"/>
              <a:t>Score twice before you cut once.</a:t>
            </a:r>
            <a:endParaRPr lang="ru-RU" dirty="0"/>
          </a:p>
        </p:txBody>
      </p:sp>
      <p:pic>
        <p:nvPicPr>
          <p:cNvPr id="4" name="Содержимое 3" descr="у страха глаза велики.jpg"/>
          <p:cNvPicPr>
            <a:picLocks noGrp="1" noChangeAspect="1"/>
          </p:cNvPicPr>
          <p:nvPr>
            <p:ph idx="1"/>
          </p:nvPr>
        </p:nvPicPr>
        <p:blipFill>
          <a:blip r:embed="rId2" cstate="print"/>
          <a:stretch>
            <a:fillRect/>
          </a:stretch>
        </p:blipFill>
        <p:spPr>
          <a:xfrm>
            <a:off x="395536" y="260648"/>
            <a:ext cx="3688804" cy="62931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u="sng" dirty="0" smtClean="0">
                <a:latin typeface="Berlin Sans FB Demi" pitchFamily="34" charset="0"/>
                <a:cs typeface="Arial" pitchFamily="34" charset="0"/>
              </a:rPr>
              <a:t>AGREE /  DISAGREE  with the statements</a:t>
            </a:r>
            <a:endParaRPr lang="ru-RU" b="1" u="sng" dirty="0">
              <a:latin typeface="Arial" pitchFamily="34" charset="0"/>
              <a:cs typeface="Arial" pitchFamily="34" charset="0"/>
            </a:endParaRPr>
          </a:p>
        </p:txBody>
      </p:sp>
      <p:pic>
        <p:nvPicPr>
          <p:cNvPr id="5" name="Рисунок 4" descr="69410c26-47d5-4427-9122-dd823683718b.jpg"/>
          <p:cNvPicPr>
            <a:picLocks noChangeAspect="1"/>
          </p:cNvPicPr>
          <p:nvPr/>
        </p:nvPicPr>
        <p:blipFill>
          <a:blip r:embed="rId2" cstate="print"/>
          <a:stretch>
            <a:fillRect/>
          </a:stretch>
        </p:blipFill>
        <p:spPr>
          <a:xfrm>
            <a:off x="611560" y="1700808"/>
            <a:ext cx="7668344" cy="4680181"/>
          </a:xfrm>
          <a:prstGeom prst="rect">
            <a:avLst/>
          </a:prstGeom>
        </p:spPr>
      </p:pic>
      <p:pic>
        <p:nvPicPr>
          <p:cNvPr id="6" name="Рисунок 5" descr="koryst-volodinnja-anglijskoju-movoju-v-suchasnomu-suspilstvi-1024x682.jpg"/>
          <p:cNvPicPr>
            <a:picLocks noChangeAspect="1"/>
          </p:cNvPicPr>
          <p:nvPr/>
        </p:nvPicPr>
        <p:blipFill>
          <a:blip r:embed="rId3" cstate="print"/>
          <a:stretch>
            <a:fillRect/>
          </a:stretch>
        </p:blipFill>
        <p:spPr>
          <a:xfrm>
            <a:off x="3419872" y="3284984"/>
            <a:ext cx="2270469" cy="136815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1143000"/>
          </a:xfrm>
        </p:spPr>
        <p:txBody>
          <a:bodyPr>
            <a:normAutofit/>
          </a:bodyPr>
          <a:lstStyle/>
          <a:p>
            <a:r>
              <a:rPr lang="en-US" dirty="0" smtClean="0"/>
              <a:t>Like father, like son.</a:t>
            </a:r>
            <a:endParaRPr lang="ru-RU" dirty="0"/>
          </a:p>
        </p:txBody>
      </p:sp>
      <p:pic>
        <p:nvPicPr>
          <p:cNvPr id="3" name="Рисунок 2" descr="папа-и-сын.jpg"/>
          <p:cNvPicPr>
            <a:picLocks noChangeAspect="1"/>
          </p:cNvPicPr>
          <p:nvPr/>
        </p:nvPicPr>
        <p:blipFill>
          <a:blip r:embed="rId2" cstate="print"/>
          <a:stretch>
            <a:fillRect/>
          </a:stretch>
        </p:blipFill>
        <p:spPr>
          <a:xfrm>
            <a:off x="544116" y="1124744"/>
            <a:ext cx="8599884" cy="573325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1008" y="5715000"/>
            <a:ext cx="5842992" cy="1143000"/>
          </a:xfrm>
        </p:spPr>
        <p:txBody>
          <a:bodyPr>
            <a:normAutofit/>
          </a:bodyPr>
          <a:lstStyle/>
          <a:p>
            <a:r>
              <a:rPr lang="en-US" dirty="0" smtClean="0"/>
              <a:t>All's well that ends well. </a:t>
            </a:r>
            <a:endParaRPr lang="ru-RU" dirty="0"/>
          </a:p>
        </p:txBody>
      </p:sp>
      <p:pic>
        <p:nvPicPr>
          <p:cNvPr id="3" name="Рисунок 2" descr="все хорошо, что хорошо кончается.jpg"/>
          <p:cNvPicPr>
            <a:picLocks noChangeAspect="1"/>
          </p:cNvPicPr>
          <p:nvPr/>
        </p:nvPicPr>
        <p:blipFill>
          <a:blip r:embed="rId2" cstate="print"/>
          <a:stretch>
            <a:fillRect/>
          </a:stretch>
        </p:blipFill>
        <p:spPr>
          <a:xfrm>
            <a:off x="323528" y="332656"/>
            <a:ext cx="8208912" cy="547260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Rome wasn't built in a day.</a:t>
            </a:r>
            <a:endParaRPr lang="ru-RU" dirty="0"/>
          </a:p>
        </p:txBody>
      </p:sp>
      <p:pic>
        <p:nvPicPr>
          <p:cNvPr id="4" name="Содержимое 3" descr="стройка.jpg"/>
          <p:cNvPicPr>
            <a:picLocks noGrp="1" noChangeAspect="1"/>
          </p:cNvPicPr>
          <p:nvPr>
            <p:ph idx="1"/>
          </p:nvPr>
        </p:nvPicPr>
        <p:blipFill>
          <a:blip r:embed="rId2" cstate="print"/>
          <a:stretch>
            <a:fillRect/>
          </a:stretch>
        </p:blipFill>
        <p:spPr>
          <a:xfrm>
            <a:off x="683568" y="1201062"/>
            <a:ext cx="7542584" cy="5656938"/>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760640" cy="1143000"/>
          </a:xfrm>
        </p:spPr>
        <p:txBody>
          <a:bodyPr>
            <a:normAutofit/>
          </a:bodyPr>
          <a:lstStyle/>
          <a:p>
            <a:r>
              <a:rPr lang="en-US" sz="6000" u="sng" dirty="0" smtClean="0">
                <a:latin typeface="Bernard MT Condensed" pitchFamily="18" charset="0"/>
              </a:rPr>
              <a:t>NICE  WORK!!!</a:t>
            </a:r>
            <a:endParaRPr lang="ru-RU" sz="6000" u="sng" dirty="0"/>
          </a:p>
        </p:txBody>
      </p:sp>
      <p:pic>
        <p:nvPicPr>
          <p:cNvPr id="4" name="Содержимое 3" descr="5.jpg"/>
          <p:cNvPicPr>
            <a:picLocks noGrp="1" noChangeAspect="1"/>
          </p:cNvPicPr>
          <p:nvPr>
            <p:ph idx="1"/>
          </p:nvPr>
        </p:nvPicPr>
        <p:blipFill>
          <a:blip r:embed="rId2" cstate="print"/>
          <a:stretch>
            <a:fillRect/>
          </a:stretch>
        </p:blipFill>
        <p:spPr>
          <a:xfrm>
            <a:off x="0" y="1600200"/>
            <a:ext cx="9143999" cy="52578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en-US" sz="6600" dirty="0" smtClean="0"/>
              <a:t>“Find  out…”</a:t>
            </a:r>
            <a:endParaRPr lang="ru-RU" sz="6600" dirty="0"/>
          </a:p>
        </p:txBody>
      </p:sp>
      <p:pic>
        <p:nvPicPr>
          <p:cNvPr id="5" name="Содержимое 4" descr="normal_42_88.gif"/>
          <p:cNvPicPr>
            <a:picLocks noGrp="1" noChangeAspect="1"/>
          </p:cNvPicPr>
          <p:nvPr>
            <p:ph idx="1"/>
          </p:nvPr>
        </p:nvPicPr>
        <p:blipFill>
          <a:blip r:embed="rId2" cstate="print"/>
          <a:stretch>
            <a:fillRect/>
          </a:stretch>
        </p:blipFill>
        <p:spPr>
          <a:xfrm>
            <a:off x="250825" y="2817295"/>
            <a:ext cx="3673103" cy="3048675"/>
          </a:xfrm>
        </p:spPr>
      </p:pic>
      <p:pic>
        <p:nvPicPr>
          <p:cNvPr id="4" name="Рисунок 3" descr="knf124d24327f9bef0289fdca3d46279534_800.jpg"/>
          <p:cNvPicPr>
            <a:picLocks noChangeAspect="1"/>
          </p:cNvPicPr>
          <p:nvPr/>
        </p:nvPicPr>
        <p:blipFill>
          <a:blip r:embed="rId3" cstate="print"/>
          <a:stretch>
            <a:fillRect/>
          </a:stretch>
        </p:blipFill>
        <p:spPr>
          <a:xfrm>
            <a:off x="3995936" y="2753544"/>
            <a:ext cx="4378086" cy="410445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u="sng" dirty="0" smtClean="0">
                <a:latin typeface="Aharoni" pitchFamily="2" charset="-79"/>
                <a:cs typeface="Aharoni" pitchFamily="2" charset="-79"/>
              </a:rPr>
              <a:t>Use this plan…</a:t>
            </a:r>
            <a:endParaRPr lang="ru-RU" u="sng" dirty="0">
              <a:cs typeface="Aharoni" pitchFamily="2" charset="-79"/>
            </a:endParaRPr>
          </a:p>
        </p:txBody>
      </p:sp>
      <p:sp>
        <p:nvSpPr>
          <p:cNvPr id="3" name="Содержимое 2"/>
          <p:cNvSpPr>
            <a:spLocks noGrp="1"/>
          </p:cNvSpPr>
          <p:nvPr>
            <p:ph idx="1"/>
          </p:nvPr>
        </p:nvSpPr>
        <p:spPr>
          <a:xfrm>
            <a:off x="5148064" y="1700808"/>
            <a:ext cx="3672408" cy="4497363"/>
          </a:xfrm>
        </p:spPr>
        <p:txBody>
          <a:bodyPr>
            <a:normAutofit fontScale="85000" lnSpcReduction="10000"/>
          </a:bodyPr>
          <a:lstStyle/>
          <a:p>
            <a:pPr lvl="0">
              <a:buFont typeface="Wingdings" pitchFamily="2" charset="2"/>
              <a:buChar char="q"/>
            </a:pPr>
            <a:r>
              <a:rPr lang="en-US" dirty="0" smtClean="0"/>
              <a:t>The capital of … is…</a:t>
            </a:r>
            <a:endParaRPr lang="ru-RU" dirty="0" smtClean="0"/>
          </a:p>
          <a:p>
            <a:pPr lvl="0">
              <a:buFont typeface="Wingdings" pitchFamily="2" charset="2"/>
              <a:buChar char="q"/>
            </a:pPr>
            <a:r>
              <a:rPr lang="en-US" dirty="0" smtClean="0"/>
              <a:t>The main cities are…</a:t>
            </a:r>
            <a:endParaRPr lang="ru-RU" dirty="0" smtClean="0"/>
          </a:p>
          <a:p>
            <a:pPr lvl="0">
              <a:buFont typeface="Wingdings" pitchFamily="2" charset="2"/>
              <a:buChar char="q"/>
            </a:pPr>
            <a:r>
              <a:rPr lang="en-US" dirty="0" smtClean="0"/>
              <a:t>The main rivers are…</a:t>
            </a:r>
            <a:endParaRPr lang="ru-RU" dirty="0" smtClean="0"/>
          </a:p>
          <a:p>
            <a:pPr lvl="0">
              <a:buFont typeface="Wingdings" pitchFamily="2" charset="2"/>
              <a:buChar char="q"/>
            </a:pPr>
            <a:r>
              <a:rPr lang="en-US" dirty="0" smtClean="0"/>
              <a:t>The most famous places of interest are…</a:t>
            </a:r>
            <a:endParaRPr lang="ru-RU" dirty="0" smtClean="0"/>
          </a:p>
          <a:p>
            <a:pPr lvl="0">
              <a:buFont typeface="Wingdings" pitchFamily="2" charset="2"/>
              <a:buChar char="q"/>
            </a:pPr>
            <a:r>
              <a:rPr lang="en-US" dirty="0" smtClean="0"/>
              <a:t>The main traditions (holidays and meals) are…</a:t>
            </a:r>
          </a:p>
          <a:p>
            <a:pPr lvl="0">
              <a:buFont typeface="Wingdings" pitchFamily="2" charset="2"/>
              <a:buChar char="q"/>
            </a:pPr>
            <a:r>
              <a:rPr lang="en-US" dirty="0" smtClean="0"/>
              <a:t>The most famous people are…</a:t>
            </a:r>
            <a:endParaRPr lang="ru-RU" dirty="0" smtClean="0"/>
          </a:p>
          <a:p>
            <a:endParaRPr lang="ru-RU" dirty="0"/>
          </a:p>
        </p:txBody>
      </p:sp>
      <p:pic>
        <p:nvPicPr>
          <p:cNvPr id="4" name="Рисунок 3" descr="05-12-5768479.jpg"/>
          <p:cNvPicPr>
            <a:picLocks noChangeAspect="1"/>
          </p:cNvPicPr>
          <p:nvPr/>
        </p:nvPicPr>
        <p:blipFill>
          <a:blip r:embed="rId2" cstate="print"/>
          <a:stretch>
            <a:fillRect/>
          </a:stretch>
        </p:blipFill>
        <p:spPr>
          <a:xfrm>
            <a:off x="332544" y="1916833"/>
            <a:ext cx="4582327" cy="352839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dirty="0" smtClean="0">
                <a:latin typeface="Forte" pitchFamily="66" charset="0"/>
              </a:rPr>
              <a:t>Let’s  meet our winners</a:t>
            </a:r>
            <a:endParaRPr lang="ru-RU" sz="6600" dirty="0"/>
          </a:p>
        </p:txBody>
      </p:sp>
      <p:pic>
        <p:nvPicPr>
          <p:cNvPr id="4" name="Содержимое 3" descr="2.png"/>
          <p:cNvPicPr>
            <a:picLocks noGrp="1" noChangeAspect="1"/>
          </p:cNvPicPr>
          <p:nvPr>
            <p:ph idx="1"/>
          </p:nvPr>
        </p:nvPicPr>
        <p:blipFill>
          <a:blip r:embed="rId2" cstate="print"/>
          <a:stretch>
            <a:fillRect/>
          </a:stretch>
        </p:blipFill>
        <p:spPr>
          <a:xfrm>
            <a:off x="251520" y="1920314"/>
            <a:ext cx="5343673" cy="4937686"/>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jpg"/>
          <p:cNvPicPr>
            <a:picLocks noChangeAspect="1"/>
          </p:cNvPicPr>
          <p:nvPr/>
        </p:nvPicPr>
        <p:blipFill>
          <a:blip r:embed="rId2" cstate="print"/>
          <a:stretch>
            <a:fillRect/>
          </a:stretch>
        </p:blipFill>
        <p:spPr>
          <a:xfrm>
            <a:off x="0" y="0"/>
            <a:ext cx="9144000" cy="630932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229200"/>
            <a:ext cx="8496944" cy="1368152"/>
          </a:xfrm>
        </p:spPr>
        <p:txBody>
          <a:bodyPr>
            <a:noAutofit/>
          </a:bodyPr>
          <a:lstStyle/>
          <a:p>
            <a:r>
              <a:rPr lang="en-US" sz="3400" dirty="0" smtClean="0"/>
              <a:t>Westminster Abbey  is a church, where many famous people were </a:t>
            </a:r>
            <a:r>
              <a:rPr lang="en-US" sz="3400" dirty="0" err="1" smtClean="0"/>
              <a:t>burried</a:t>
            </a:r>
            <a:r>
              <a:rPr lang="en-US" sz="3400" dirty="0" smtClean="0"/>
              <a:t>. Now it is used for the religious ceremonies</a:t>
            </a:r>
            <a:r>
              <a:rPr lang="ru-RU" sz="3400" dirty="0" smtClean="0"/>
              <a:t>,</a:t>
            </a:r>
            <a:r>
              <a:rPr lang="en-US" sz="3400" dirty="0" smtClean="0"/>
              <a:t> isn’t it?</a:t>
            </a:r>
            <a:endParaRPr lang="ru-RU" sz="3400" dirty="0"/>
          </a:p>
        </p:txBody>
      </p:sp>
      <p:pic>
        <p:nvPicPr>
          <p:cNvPr id="3" name="Рисунок 2" descr="вестминстер.jpg"/>
          <p:cNvPicPr>
            <a:picLocks noChangeAspect="1"/>
          </p:cNvPicPr>
          <p:nvPr/>
        </p:nvPicPr>
        <p:blipFill>
          <a:blip r:embed="rId2" cstate="print"/>
          <a:stretch>
            <a:fillRect/>
          </a:stretch>
        </p:blipFill>
        <p:spPr>
          <a:xfrm>
            <a:off x="251520" y="260648"/>
            <a:ext cx="8568952" cy="48245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fontScale="90000"/>
          </a:bodyPr>
          <a:lstStyle/>
          <a:p>
            <a:r>
              <a:rPr lang="en-US" dirty="0" smtClean="0"/>
              <a:t/>
            </a:r>
            <a:br>
              <a:rPr lang="en-US" dirty="0" smtClean="0"/>
            </a:br>
            <a:r>
              <a:rPr lang="en-US" dirty="0" smtClean="0"/>
              <a:t>The black ravens live in Westminster Abbey, don’t they?</a:t>
            </a:r>
            <a:r>
              <a:rPr lang="ru-RU" dirty="0" smtClean="0"/>
              <a:t/>
            </a:r>
            <a:br>
              <a:rPr lang="ru-RU" dirty="0" smtClean="0"/>
            </a:br>
            <a:endParaRPr lang="ru-RU" dirty="0"/>
          </a:p>
        </p:txBody>
      </p:sp>
      <p:pic>
        <p:nvPicPr>
          <p:cNvPr id="3" name="Рисунок 2" descr="черные вороны тауэра.jpg"/>
          <p:cNvPicPr>
            <a:picLocks noChangeAspect="1"/>
          </p:cNvPicPr>
          <p:nvPr/>
        </p:nvPicPr>
        <p:blipFill>
          <a:blip r:embed="rId2" cstate="print"/>
          <a:stretch>
            <a:fillRect/>
          </a:stretch>
        </p:blipFill>
        <p:spPr>
          <a:xfrm>
            <a:off x="323528" y="1916832"/>
            <a:ext cx="8136904" cy="45365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smtClean="0"/>
              <a:t/>
            </a:r>
            <a:br>
              <a:rPr lang="en-US" sz="4000" dirty="0" smtClean="0"/>
            </a:br>
            <a:r>
              <a:rPr lang="en-US" sz="4000" dirty="0" smtClean="0"/>
              <a:t>The English kings and queens are crowned in the Houses of Parliament, aren’t  they?</a:t>
            </a:r>
            <a:r>
              <a:rPr lang="ru-RU" dirty="0" smtClean="0"/>
              <a:t/>
            </a:r>
            <a:br>
              <a:rPr lang="ru-RU" dirty="0" smtClean="0"/>
            </a:br>
            <a:endParaRPr lang="ru-RU" dirty="0"/>
          </a:p>
        </p:txBody>
      </p:sp>
      <p:pic>
        <p:nvPicPr>
          <p:cNvPr id="5" name="Содержимое 4" descr="коронование 2.jpg"/>
          <p:cNvPicPr>
            <a:picLocks noGrp="1" noChangeAspect="1"/>
          </p:cNvPicPr>
          <p:nvPr>
            <p:ph sz="half" idx="1"/>
          </p:nvPr>
        </p:nvPicPr>
        <p:blipFill>
          <a:blip r:embed="rId2" cstate="print"/>
          <a:stretch>
            <a:fillRect/>
          </a:stretch>
        </p:blipFill>
        <p:spPr>
          <a:xfrm>
            <a:off x="251520" y="1412776"/>
            <a:ext cx="4244280" cy="5040560"/>
          </a:xfrm>
        </p:spPr>
      </p:pic>
      <p:pic>
        <p:nvPicPr>
          <p:cNvPr id="6" name="Содержимое 5" descr="коронование 1.jpg"/>
          <p:cNvPicPr>
            <a:picLocks noGrp="1" noChangeAspect="1"/>
          </p:cNvPicPr>
          <p:nvPr>
            <p:ph sz="half" idx="2"/>
          </p:nvPr>
        </p:nvPicPr>
        <p:blipFill>
          <a:blip r:embed="rId3" cstate="print"/>
          <a:stretch>
            <a:fillRect/>
          </a:stretch>
        </p:blipFill>
        <p:spPr>
          <a:xfrm>
            <a:off x="4648200" y="1412776"/>
            <a:ext cx="4244280" cy="496855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All the parks and gardens in London are free for people, aren’t they?</a:t>
            </a:r>
            <a:r>
              <a:rPr lang="ru-RU" dirty="0" smtClean="0"/>
              <a:t/>
            </a:r>
            <a:br>
              <a:rPr lang="ru-RU" dirty="0" smtClean="0"/>
            </a:br>
            <a:endParaRPr lang="ru-RU" dirty="0"/>
          </a:p>
        </p:txBody>
      </p:sp>
      <p:pic>
        <p:nvPicPr>
          <p:cNvPr id="5" name="Содержимое 4" descr="кенсингтонский сад.jpg"/>
          <p:cNvPicPr>
            <a:picLocks noGrp="1" noChangeAspect="1"/>
          </p:cNvPicPr>
          <p:nvPr>
            <p:ph sz="half" idx="1"/>
          </p:nvPr>
        </p:nvPicPr>
        <p:blipFill>
          <a:blip r:embed="rId2" cstate="print"/>
          <a:stretch>
            <a:fillRect/>
          </a:stretch>
        </p:blipFill>
        <p:spPr>
          <a:xfrm>
            <a:off x="251520" y="1628800"/>
            <a:ext cx="4244280" cy="4824536"/>
          </a:xfrm>
        </p:spPr>
      </p:pic>
      <p:pic>
        <p:nvPicPr>
          <p:cNvPr id="6" name="Содержимое 5" descr="парк в лондоне.jpg"/>
          <p:cNvPicPr>
            <a:picLocks noGrp="1" noChangeAspect="1"/>
          </p:cNvPicPr>
          <p:nvPr>
            <p:ph sz="half" idx="2"/>
          </p:nvPr>
        </p:nvPicPr>
        <p:blipFill>
          <a:blip r:embed="rId3" cstate="print"/>
          <a:stretch>
            <a:fillRect/>
          </a:stretch>
        </p:blipFill>
        <p:spPr>
          <a:xfrm>
            <a:off x="4648200" y="2276872"/>
            <a:ext cx="4244280" cy="410445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570</Words>
  <Application>Microsoft Office PowerPoint</Application>
  <PresentationFormat>Экран (4:3)</PresentationFormat>
  <Paragraphs>72</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Тема Office</vt:lpstr>
      <vt:lpstr>Презентация PowerPoint</vt:lpstr>
      <vt:lpstr>  WELCOME to our              Teenagers’ COMPETITION !!! Today we are going to:</vt:lpstr>
      <vt:lpstr> The first task is: “Describe your group”</vt:lpstr>
      <vt:lpstr>Презентация PowerPoint</vt:lpstr>
      <vt:lpstr>AGREE /  DISAGREE  with the statements</vt:lpstr>
      <vt:lpstr>Westminster Abbey  is a church, where many famous people were burried. Now it is used for the religious ceremonies, isn’t it?</vt:lpstr>
      <vt:lpstr> The black ravens live in Westminster Abbey, don’t they? </vt:lpstr>
      <vt:lpstr> The English kings and queens are crowned in the Houses of Parliament, aren’t  they? </vt:lpstr>
      <vt:lpstr> All the parks and gardens in London are free for people, aren’t they? </vt:lpstr>
      <vt:lpstr>  The Statue of Liberty is situated in Washington D.C., isn’t it? </vt:lpstr>
      <vt:lpstr> The Niagara Falls is the most powerful river in the USA, isn’t it? </vt:lpstr>
      <vt:lpstr> Madame Tussaud’s Museum has a large collection of women’s clothes, hasn’t it? </vt:lpstr>
      <vt:lpstr>Презентация PowerPoint</vt:lpstr>
      <vt:lpstr>One of the official symbols of the UK – is the flag. It is called the Union Jack, isn’t it?</vt:lpstr>
      <vt:lpstr>The red double-decker buses and the black cabs are the most popular  public transport in London, aren’t they?</vt:lpstr>
      <vt:lpstr>Презентация PowerPoint</vt:lpstr>
      <vt:lpstr>What Where               is it? Who             </vt:lpstr>
      <vt:lpstr>It is Niagara Falls. It is situated in the USA</vt:lpstr>
      <vt:lpstr> His name is William Shakespeare. He is a famous  English poet, playwriter  and  actor.</vt:lpstr>
      <vt:lpstr>This is the London Eye. It is situated in London, on the river Thames.</vt:lpstr>
      <vt:lpstr>It is the White House, the official residence  of the American President. It is situated in     the USA.</vt:lpstr>
      <vt:lpstr>His name is Walt Disney. He was a famous animator, cartoonist, producer and director.</vt:lpstr>
      <vt:lpstr>Her name is Elizabeth II. She is the Queen of the UK.</vt:lpstr>
      <vt:lpstr>It is Stonehenge. It is situated in the UK.</vt:lpstr>
      <vt:lpstr>His name is Charlie Chaplin. He is a great  American actor.</vt:lpstr>
      <vt:lpstr>The Spasskaya Tower is the part of the Kremlin.  It is situated on  Red Square, in Moscow.</vt:lpstr>
      <vt:lpstr> One of the most  important  event, the War Parade, takes place on Red Square every year. </vt:lpstr>
      <vt:lpstr>Michael  Vasilyevich Lomonosov was the great  Russian scientist, poet, physics, chemist. He was the founder of Russian science.</vt:lpstr>
      <vt:lpstr>Презентация PowerPoint</vt:lpstr>
      <vt:lpstr>“Match the word and its definition”</vt:lpstr>
      <vt:lpstr>Traditionally English tea is…                 a) strong black tea with lemon                   b) strong black tea with milk                   c)  green tea</vt:lpstr>
      <vt:lpstr>The famous flag  Union Jack is the symbol of…     a) the USA         b) Wales                      c) the UK</vt:lpstr>
      <vt:lpstr>Beefeaters – are the people, who…           a) prefer eating beef and vegetables           b) visit their relatives every weekend           c) persons, who take care of the black ravens</vt:lpstr>
      <vt:lpstr>These persons  are always stand at the Buckingham Palace and guard its gates.          a)  They are foreigners from other countries          b) They are the Royal Guards          c) They are Londoners, who   take care of this architectural monument </vt:lpstr>
      <vt:lpstr>English language is also called “the language of the sky and the sea” because… a) it is very popular b)  Every pilot and ship’s captain must speak it c) many people  want to speak it</vt:lpstr>
      <vt:lpstr> The  famous nature wonder, when the sky is not dark at midnight, is called… a) Milky Way         b) Dark Hole        c) the White Nights </vt:lpstr>
      <vt:lpstr>The  football’s birthplace is… a) Russia       b) Scotland        c) England</vt:lpstr>
      <vt:lpstr>George Washington was  the first President of the USA. You can see  his portrait…    a) on the American flag    б)  on TV    с) on the money banknote</vt:lpstr>
      <vt:lpstr>Презентация PowerPoint</vt:lpstr>
      <vt:lpstr>Презентация PowerPoint</vt:lpstr>
      <vt:lpstr>Thank you !!!</vt:lpstr>
      <vt:lpstr>“they say…” (proverbs and statements)</vt:lpstr>
      <vt:lpstr>The voice of one man is a voice of no one</vt:lpstr>
      <vt:lpstr>Презентация PowerPoint</vt:lpstr>
      <vt:lpstr>There's no place like home. </vt:lpstr>
      <vt:lpstr>The more, the merrier.</vt:lpstr>
      <vt:lpstr>Better an egg today than a hen tomorrow</vt:lpstr>
      <vt:lpstr>Talk is cheap, silence is golden.</vt:lpstr>
      <vt:lpstr>Score twice before you cut once.</vt:lpstr>
      <vt:lpstr>Like father, like son.</vt:lpstr>
      <vt:lpstr>All's well that ends well. </vt:lpstr>
      <vt:lpstr>Rome wasn't built in a day.</vt:lpstr>
      <vt:lpstr>NICE  WORK!!!</vt:lpstr>
      <vt:lpstr>“Find  out…”</vt:lpstr>
      <vt:lpstr>Use this plan…</vt:lpstr>
      <vt:lpstr>Let’s  meet our winners</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SPEAKING WORLD</dc:title>
  <dc:creator>пользователь</dc:creator>
  <cp:lastModifiedBy>user</cp:lastModifiedBy>
  <cp:revision>25</cp:revision>
  <dcterms:created xsi:type="dcterms:W3CDTF">2014-03-26T08:11:49Z</dcterms:created>
  <dcterms:modified xsi:type="dcterms:W3CDTF">2014-04-11T05:03:02Z</dcterms:modified>
</cp:coreProperties>
</file>