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2"/>
  </p:notesMasterIdLst>
  <p:sldIdLst>
    <p:sldId id="256" r:id="rId2"/>
    <p:sldId id="314" r:id="rId3"/>
    <p:sldId id="262" r:id="rId4"/>
    <p:sldId id="275" r:id="rId5"/>
    <p:sldId id="258" r:id="rId6"/>
    <p:sldId id="260" r:id="rId7"/>
    <p:sldId id="261" r:id="rId8"/>
    <p:sldId id="324" r:id="rId9"/>
    <p:sldId id="272" r:id="rId10"/>
    <p:sldId id="273" r:id="rId11"/>
    <p:sldId id="270" r:id="rId12"/>
    <p:sldId id="269" r:id="rId13"/>
    <p:sldId id="264" r:id="rId14"/>
    <p:sldId id="266" r:id="rId15"/>
    <p:sldId id="259" r:id="rId16"/>
    <p:sldId id="268" r:id="rId17"/>
    <p:sldId id="281" r:id="rId18"/>
    <p:sldId id="280" r:id="rId19"/>
    <p:sldId id="279" r:id="rId20"/>
    <p:sldId id="278" r:id="rId21"/>
    <p:sldId id="277" r:id="rId22"/>
    <p:sldId id="274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9" r:id="rId34"/>
    <p:sldId id="317" r:id="rId35"/>
    <p:sldId id="319" r:id="rId36"/>
    <p:sldId id="321" r:id="rId37"/>
    <p:sldId id="293" r:id="rId38"/>
    <p:sldId id="292" r:id="rId39"/>
    <p:sldId id="294" r:id="rId40"/>
    <p:sldId id="315" r:id="rId41"/>
    <p:sldId id="300" r:id="rId42"/>
    <p:sldId id="302" r:id="rId43"/>
    <p:sldId id="303" r:id="rId44"/>
    <p:sldId id="323" r:id="rId45"/>
    <p:sldId id="307" r:id="rId46"/>
    <p:sldId id="304" r:id="rId47"/>
    <p:sldId id="311" r:id="rId48"/>
    <p:sldId id="305" r:id="rId49"/>
    <p:sldId id="312" r:id="rId50"/>
    <p:sldId id="31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40" d="100"/>
          <a:sy n="40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4268B-7483-47EB-BF2C-99E4E5ED55C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EFF0F-D702-407A-8338-650AD4DC5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8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EFF0F-D702-407A-8338-650AD4DC5247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1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317B5F-913D-449B-999F-9FFE74FC23F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136904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Каримова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Римма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Фагимовна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36004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метода наглядного моделирования в работе логопеда»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72819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звуков, взятые из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Н.Е.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Ильяковой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«Звуки, я вас различаю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8" name="Объект 7" descr="C:\Users\Acer\Desktop\ФОТО НАГЛ МОД\20181008_114043 — копия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24847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Acer\Desktop\ФОТО НАГЛ МОД\20181008_11404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5" y="1988840"/>
            <a:ext cx="367240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9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66" y="18703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для определения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звука в слове и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подбора слов с заданным звуковым составом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5" descr="20181008_12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9981"/>
            <a:ext cx="2880320" cy="33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6" descr="20181008_12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3569"/>
            <a:ext cx="2592288" cy="32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7334" y="1870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ифференциация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</a:t>
            </a:r>
          </a:p>
        </p:txBody>
      </p:sp>
      <p:pic>
        <p:nvPicPr>
          <p:cNvPr id="6" name="Рисунок 5" descr="C:\Users\Acer\Desktop\ФОТО НАГЛ МОД\20181008_114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2448272" cy="216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cer\Desktop\ФОТО НАГЛ МОД\20181008_1143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60" y="1844824"/>
            <a:ext cx="254961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cer\Desktop\ФОТО НАГЛ МОД\20181008_1144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4" y="3933056"/>
            <a:ext cx="294762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cer\Desktop\ФОТО НАГЛ МОД\20181012_1519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5033" y="3386749"/>
            <a:ext cx="1853051" cy="26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1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блок – формирование лексико-грамматических представлений.</a:t>
            </a:r>
          </a:p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блок – развитие словаря и 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13425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Кокаревой Натальи Николаевны: карточки по наглядному моделированию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Объект 13" descr="http://xn--i1abbnckbmcl9fb.xn--p1ai/%D1%81%D1%82%D0%B0%D1%82%D1%8C%D0%B8/597148/f_clip_image0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720975"/>
            <a:ext cx="5184576" cy="3660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9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ласково» (образование слов с уменьшительно-ласкательным значением)</a:t>
            </a:r>
            <a:r>
              <a:rPr lang="ru-RU" sz="3600" dirty="0">
                <a:solidFill>
                  <a:srgbClr val="002060"/>
                </a:solidFill>
                <a:effectLst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" name="Объект 9" descr="http://xn--i1abbnckbmcl9fb.xn--p1ai/%D1%81%D1%82%D0%B0%D1%82%D1%8C%D0%B8/597148/f_clip_image0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16835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9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 (образование множественного числа)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208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xn--i1abbnckbmcl9fb.xn--p1ai/%D1%81%D1%82%D0%B0%D1%82%D1%8C%D0%B8/597148/f_clip_image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28800"/>
            <a:ext cx="3456383" cy="47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4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«Мой или моя?»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рода существительных)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556792"/>
            <a:ext cx="3240359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«Скажи чей?» (образование притяжательных прилагательных)</a:t>
            </a:r>
          </a:p>
        </p:txBody>
      </p:sp>
      <p:pic>
        <p:nvPicPr>
          <p:cNvPr id="4" name="Объект 3" descr="http://xn--i1abbnckbmcl9fb.xn--p1ai/%D1%81%D1%82%D0%B0%D1%82%D1%8C%D0%B8/597148/f_clip_image0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9" y="1700808"/>
            <a:ext cx="2952327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1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«Большой, еще больше, самый большой» (образование сравнительной степени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прилагательных)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xn--i1abbnckbmcl9fb.xn--p1ai/%D1%81%D1%82%D0%B0%D1%82%D1%8C%D0%B8/597148/f_clip_image0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564904"/>
            <a:ext cx="295232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9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Известно, что в дошкольном возрасте у дошкольников преобладает образное мышление, и основными средствами, которыми овладевает ребёнок в этом возрасте, являются образные средства: сенсорные эталоны, различные символы, знаки, наглядные модели.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предлогов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2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3333" r="978" b="8523"/>
          <a:stretch/>
        </p:blipFill>
        <p:spPr bwMode="auto">
          <a:xfrm>
            <a:off x="899592" y="1628801"/>
            <a:ext cx="1632180" cy="190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Рисунок 4" descr="из-з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2" y="4077072"/>
            <a:ext cx="186394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5593"/>
              </p:ext>
            </p:extLst>
          </p:nvPr>
        </p:nvGraphicFramePr>
        <p:xfrm>
          <a:off x="1622782" y="4725144"/>
          <a:ext cx="518795" cy="574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</a:tblGrid>
              <a:tr h="57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Рисунок 1" descr="меж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163218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Acer\AppData\Local\Temp\Temp1_pril1 (1).zip\Приложение 1\от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r="6266"/>
          <a:stretch/>
        </p:blipFill>
        <p:spPr bwMode="auto">
          <a:xfrm>
            <a:off x="4977145" y="1644290"/>
            <a:ext cx="2119745" cy="2088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0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002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наоборот» (подбор антонимов)</a:t>
            </a:r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44824"/>
            <a:ext cx="331236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9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так же»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синонимов)</a:t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xn--i1abbnckbmcl9fb.xn--p1ai/%D1%81%D1%82%D0%B0%D1%82%D1%8C%D0%B8/597148/f_clip_image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31236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9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детенышей животных»</a:t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412776"/>
            <a:ext cx="360040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8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слова-родственники» (образование однокоренных слов)</a:t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09634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4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695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«Слово одно, а значений много» (работа с многозначными словами)</a:t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95232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8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«Скажи, живое или неживое»</a:t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80794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7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про звук» (анализ звука: гласный-согласный; твердый-мягкий; звонкий- глухой)</a:t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1988840"/>
            <a:ext cx="338437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9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«Где звук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(определение места звука в слове)</a:t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xn--i1abbnckbmcl9fb.xn--p1ai/%D1%81%D1%82%D0%B0%D1%82%D1%8C%D0%B8/597148/f_clip_image0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060848"/>
            <a:ext cx="295232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слово на части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(деление слова на слоги)</a:t>
            </a:r>
          </a:p>
        </p:txBody>
      </p:sp>
      <p:pic>
        <p:nvPicPr>
          <p:cNvPr id="4" name="Объект 3" descr="http://xn--i1abbnckbmcl9fb.xn--p1ai/%D1%81%D1%82%D0%B0%D1%82%D1%8C%D0%B8/597148/f_clip_image0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24036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3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5"/>
            <a:ext cx="8301608" cy="568139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метода лежит использование заменителя (модели), в роли которого могут выступать другие предметы, реалистические и условные изображения, схемы, чертежи, планы, пиктограммы. Дети воспринимают это как  игру.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06825" y="2976562"/>
          <a:ext cx="1530350" cy="195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350"/>
              </a:tblGrid>
              <a:tr h="19558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«Звуковой анализ слова»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Рисунок 110" descr="https://encrypted-tbn1.gstatic.com/images?q=tbn:ANd9GcQV3MngT6x9NUMyQ0evxfk0NBWo6l_kftDEXUPML2Zl5D6TCyz2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26" y="1556792"/>
            <a:ext cx="3528392" cy="46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«Звуковой анализ слова»</a:t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….» (согласование числительного с существительным)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651664"/>
              </p:ext>
            </p:extLst>
          </p:nvPr>
        </p:nvGraphicFramePr>
        <p:xfrm>
          <a:off x="2843808" y="1916832"/>
          <a:ext cx="3528392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</a:tblGrid>
              <a:tr h="475252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                                                                                                     </a:t>
                      </a:r>
                      <a:r>
                        <a:rPr lang="ru-RU" sz="6000" dirty="0" smtClean="0">
                          <a:effectLst/>
                        </a:rPr>
                        <a:t>1  </a:t>
                      </a:r>
                      <a:r>
                        <a:rPr lang="ru-RU" sz="2400" dirty="0" smtClean="0">
                          <a:effectLst/>
                        </a:rPr>
                        <a:t>                              </a:t>
                      </a:r>
                      <a:endParaRPr lang="ru-RU" sz="1100" dirty="0">
                        <a:effectLst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effectLst/>
                        </a:rPr>
                        <a:t>3</a:t>
                      </a:r>
                      <a:endParaRPr lang="ru-RU" sz="8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smtClean="0">
                          <a:effectLst/>
                        </a:rPr>
                        <a:t>5</a:t>
                      </a:r>
                      <a:endParaRPr lang="ru-RU" sz="6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9" name="Рисунок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24" y="3964073"/>
            <a:ext cx="646117" cy="10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65" y="5337280"/>
            <a:ext cx="649437" cy="10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10" y="2645035"/>
            <a:ext cx="720345" cy="104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несу…..» автоматизация звука «С»  в предложении.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542239"/>
              </p:ext>
            </p:extLst>
          </p:nvPr>
        </p:nvGraphicFramePr>
        <p:xfrm>
          <a:off x="2987824" y="1772816"/>
          <a:ext cx="3240360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</a:tblGrid>
              <a:tr h="46805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«Я не</a:t>
                      </a:r>
                      <a:r>
                        <a:rPr lang="ru-RU" sz="1000" u="sng" dirty="0">
                          <a:effectLst/>
                        </a:rPr>
                        <a:t>с</a:t>
                      </a:r>
                      <a:r>
                        <a:rPr lang="ru-RU" sz="1000" dirty="0">
                          <a:effectLst/>
                        </a:rPr>
                        <a:t>у»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1" name="Рисунок 112" descr="ÐÐ°ÑÑÐ¸Ð½ÐºÐ¸ Ð¿Ð¾ Ð·Ð°Ð¿ÑÐ¾ÑÑ ÑÐµÐ»Ð¾Ð²ÐµÑÐºÐ¸ Ð¼Ð¾Ð´ÐµÐ»Ð¸, ÑÑÐµÐ¼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r="28873"/>
          <a:stretch>
            <a:fillRect/>
          </a:stretch>
        </p:blipFill>
        <p:spPr bwMode="auto">
          <a:xfrm>
            <a:off x="2987824" y="1772816"/>
            <a:ext cx="32403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71900" y="2889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0" tIns="431664" rIns="539580" bIns="4316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77028"/>
              </p:ext>
            </p:extLst>
          </p:nvPr>
        </p:nvGraphicFramePr>
        <p:xfrm>
          <a:off x="2717949" y="2132856"/>
          <a:ext cx="3078187" cy="4083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187"/>
              </a:tblGrid>
              <a:tr h="40831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«Смо</a:t>
                      </a:r>
                      <a:r>
                        <a:rPr lang="ru-RU" sz="1000" u="sng" dirty="0">
                          <a:effectLst/>
                        </a:rPr>
                        <a:t>тр</a:t>
                      </a:r>
                      <a:r>
                        <a:rPr lang="ru-RU" sz="1000" dirty="0">
                          <a:effectLst/>
                        </a:rPr>
                        <a:t>ю на…»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289" name="Рисунок 87" descr="Картинки по запросу знак гл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" b="51758"/>
          <a:stretch>
            <a:fillRect/>
          </a:stretch>
        </p:blipFill>
        <p:spPr bwMode="auto">
          <a:xfrm>
            <a:off x="3131840" y="2708921"/>
            <a:ext cx="23762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смотрю на…»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«С», «Р»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предложении.</a:t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«Прыг на….»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автоматизация звука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«Р»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предложении.</a:t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21112" y="3597275"/>
          <a:ext cx="1501775" cy="71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775"/>
              </a:tblGrid>
              <a:tr h="7143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000" u="sng" dirty="0">
                          <a:effectLst/>
                        </a:rPr>
                        <a:t>Пр</a:t>
                      </a:r>
                      <a:r>
                        <a:rPr lang="ru-RU" sz="1000" dirty="0">
                          <a:effectLst/>
                        </a:rPr>
                        <a:t>ыг на…»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265" name="Рисунок 108" descr="Ð Ð°Ð´Ð¾ÑÑÑ â ÑÑÐ¾ÐºÐ¾Ð²Ð¾Ðµ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2403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 на…»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«ЛЬ», «Ч»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предложении.</a:t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21112" y="3691572"/>
          <a:ext cx="1501775" cy="525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775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«Па</a:t>
                      </a:r>
                      <a:r>
                        <a:rPr lang="ru-RU" sz="1000" u="sng" dirty="0">
                          <a:effectLst/>
                        </a:rPr>
                        <a:t>льч</a:t>
                      </a:r>
                      <a:r>
                        <a:rPr lang="ru-RU" sz="1000" dirty="0">
                          <a:effectLst/>
                        </a:rPr>
                        <a:t>ик на…»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1" name="Рисунок 91" descr="Картинки по запросу символпоказывающий пал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3123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ищу…»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«Щ»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предложении.</a:t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860992"/>
              </p:ext>
            </p:extLst>
          </p:nvPr>
        </p:nvGraphicFramePr>
        <p:xfrm>
          <a:off x="3203848" y="2276872"/>
          <a:ext cx="2880320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</a:tblGrid>
              <a:tr h="41764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 и</a:t>
                      </a:r>
                      <a:r>
                        <a:rPr lang="ru-RU" sz="1100" u="sng" dirty="0">
                          <a:effectLst/>
                        </a:rPr>
                        <a:t>щ</a:t>
                      </a:r>
                      <a:r>
                        <a:rPr lang="ru-RU" sz="1100" dirty="0">
                          <a:effectLst/>
                        </a:rPr>
                        <a:t>у…»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7" name="Рисунок 88" descr="куби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48814" r="35075" b="33220"/>
          <a:stretch>
            <a:fillRect/>
          </a:stretch>
        </p:blipFill>
        <p:spPr bwMode="auto">
          <a:xfrm>
            <a:off x="3203848" y="2276872"/>
            <a:ext cx="3168351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 на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 автоматизация звука «Ш» в предложении.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62383"/>
              </p:ext>
            </p:extLst>
          </p:nvPr>
        </p:nvGraphicFramePr>
        <p:xfrm>
          <a:off x="2699792" y="2132856"/>
          <a:ext cx="3340766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0766"/>
              </a:tblGrid>
              <a:tr h="424847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000" u="sng" dirty="0">
                          <a:effectLst/>
                        </a:rPr>
                        <a:t>Ш</a:t>
                      </a:r>
                      <a:r>
                        <a:rPr lang="ru-RU" sz="1000" dirty="0">
                          <a:effectLst/>
                        </a:rPr>
                        <a:t>аг на…»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69" name="Рисунок 90" descr="ウォーキンググラフィックデザインアイコンフラット : ベクトルアー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7" t="74712" r="2824" b="4794"/>
          <a:stretch>
            <a:fillRect/>
          </a:stretch>
        </p:blipFill>
        <p:spPr bwMode="auto">
          <a:xfrm>
            <a:off x="2699792" y="2132856"/>
            <a:ext cx="333376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4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очки» 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(согласование прилагательного с существительным)</a:t>
            </a:r>
            <a:endParaRPr lang="ru-RU" sz="4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295130"/>
              </p:ext>
            </p:extLst>
          </p:nvPr>
        </p:nvGraphicFramePr>
        <p:xfrm>
          <a:off x="2843808" y="1988840"/>
          <a:ext cx="3384376" cy="454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</a:tblGrid>
              <a:tr h="446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Рисунок 11" descr="Векторный icon очки — Векторная картинк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47107" r="52470" b="36495"/>
          <a:stretch/>
        </p:blipFill>
        <p:spPr bwMode="auto">
          <a:xfrm>
            <a:off x="3131840" y="2780928"/>
            <a:ext cx="1224136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Векторный icon очки — Векторная картинка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9" t="13881" r="18144" b="70753"/>
          <a:stretch/>
        </p:blipFill>
        <p:spPr bwMode="auto">
          <a:xfrm>
            <a:off x="4571998" y="2780928"/>
            <a:ext cx="1296145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Векторный icon очки — Векторная картинка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12022" r="53206" b="70538"/>
          <a:stretch/>
        </p:blipFill>
        <p:spPr bwMode="auto">
          <a:xfrm>
            <a:off x="3131840" y="3913943"/>
            <a:ext cx="1224136" cy="59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Стеклянный символ — стоковый вектор #5647063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2" t="47132" r="52049" b="36065"/>
          <a:stretch/>
        </p:blipFill>
        <p:spPr bwMode="auto">
          <a:xfrm>
            <a:off x="4613561" y="3913944"/>
            <a:ext cx="1254582" cy="59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Векторный icon очки — Векторная картинк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7" t="48566" r="16634" b="36483"/>
          <a:stretch/>
        </p:blipFill>
        <p:spPr bwMode="auto">
          <a:xfrm>
            <a:off x="3131840" y="4945926"/>
            <a:ext cx="1224136" cy="679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Стеклянный символ — стоковый вектор #5647063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9" t="45614" r="17982" b="35965"/>
          <a:stretch/>
        </p:blipFill>
        <p:spPr bwMode="auto">
          <a:xfrm>
            <a:off x="4618852" y="4945926"/>
            <a:ext cx="1249291" cy="679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35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предмет лишний?» </a:t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15265"/>
              </p:ext>
            </p:extLst>
          </p:nvPr>
        </p:nvGraphicFramePr>
        <p:xfrm>
          <a:off x="3035858" y="2276872"/>
          <a:ext cx="268827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688270"/>
              </a:tblGrid>
              <a:tr h="403244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	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cs typeface="Times New Roman"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303F5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3"/>
          <p:cNvSpPr>
            <a:spLocks noChangeArrowheads="1"/>
          </p:cNvSpPr>
          <p:nvPr/>
        </p:nvSpPr>
        <p:spPr bwMode="auto">
          <a:xfrm>
            <a:off x="4572000" y="2924944"/>
            <a:ext cx="864096" cy="108012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>
                <a:spLocks noChangeArrowheads="1"/>
              </p:cNvSpPr>
              <p:nvPr/>
            </p:nvSpPr>
            <p:spPr bwMode="auto">
              <a:xfrm>
                <a:off x="4572000" y="4797152"/>
                <a:ext cx="864096" cy="108011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797152"/>
                <a:ext cx="864096" cy="10801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2898604"/>
            <a:ext cx="936104" cy="110646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275856" y="4797152"/>
            <a:ext cx="936104" cy="1080119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Игровое замещение – начало большого пути, ведущего к использованию математических символов, нотных знаков, программ для компьютеров, и, главное, к пониманию истинного значения слов, которые не только указывают на предметы и явления, но и выделяют в них важные, существенные признаки.</a:t>
            </a:r>
          </a:p>
        </p:txBody>
      </p:sp>
    </p:spTree>
    <p:extLst>
      <p:ext uri="{BB962C8B-B14F-4D97-AF65-F5344CB8AC3E}">
        <p14:creationId xmlns:p14="http://schemas.microsoft.com/office/powerpoint/2010/main" val="26136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«Чего не стало ?»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668353"/>
              </p:ext>
            </p:extLst>
          </p:nvPr>
        </p:nvGraphicFramePr>
        <p:xfrm>
          <a:off x="3059832" y="2108734"/>
          <a:ext cx="2664296" cy="4056570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</a:tblGrid>
              <a:tr h="40565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4BACC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«Чего не стало?,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05873" y="2815252"/>
            <a:ext cx="720080" cy="1045796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35590" y="2815252"/>
            <a:ext cx="720080" cy="1045796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33871" y="4427662"/>
            <a:ext cx="692082" cy="1017562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4664746" y="4427662"/>
            <a:ext cx="661775" cy="1001976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4439472" y="4211638"/>
            <a:ext cx="1112317" cy="1434024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предложение»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78779"/>
              </p:ext>
            </p:extLst>
          </p:nvPr>
        </p:nvGraphicFramePr>
        <p:xfrm>
          <a:off x="2987825" y="2060848"/>
          <a:ext cx="2952328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</a:tblGrid>
              <a:tr h="39604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«Составь предложение»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313" name="Рисунок 109" descr="http://logo.my1.ru/dopolnenie/72_predlozhenie_k_sk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49" b="47244"/>
          <a:stretch>
            <a:fillRect/>
          </a:stretch>
        </p:blipFill>
        <p:spPr bwMode="auto">
          <a:xfrm>
            <a:off x="2915816" y="1844824"/>
            <a:ext cx="302433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sz="4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предлогов: Схемы на плоскости,  кубик со сменными схемами </a:t>
            </a:r>
          </a:p>
        </p:txBody>
      </p:sp>
      <p:pic>
        <p:nvPicPr>
          <p:cNvPr id="4" name="Объект 3" descr="C:\Users\Acer\Desktop\ФОТО НАГЛ МОД\20181008_1146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052362" cy="243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cer\Desktop\ФОТО НАГЛ МОД\20181008_1146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93" y="2060848"/>
            <a:ext cx="337192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cer\Desktop\ФОТО НАГЛ МОД\20181009_1629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3816424" cy="246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1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падежных конструкций.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pp.userapi.com/c841430/v841430007/39844/p-yGeFpRaS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348880"/>
            <a:ext cx="532859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3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Кубик «падежи»</a:t>
            </a:r>
            <a:endParaRPr lang="ru-RU" sz="4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cer\Desktop\ФОТО НАГЛ МОД\20181012_1524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56" y="1600200"/>
            <a:ext cx="4953887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5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</a:t>
            </a:r>
            <a:b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Acer\AppData\Local\Microsoft\Windows\INetCache\Content.Word\20181017_18091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14356"/>
          <a:stretch/>
        </p:blipFill>
        <p:spPr bwMode="auto">
          <a:xfrm>
            <a:off x="1298299" y="1600200"/>
            <a:ext cx="6547402" cy="4708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7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хемы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описательных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Acer\Desktop\Без названия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2008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9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для составления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сравнительных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</a:t>
            </a:r>
          </a:p>
        </p:txBody>
      </p:sp>
      <p:pic>
        <p:nvPicPr>
          <p:cNvPr id="4" name="Объект 3" descr="https://cf.ppt-online.org/files1/slide/x/XGAm3KFvgJILnb95Ztfx7T4aHzrBCpcPwdjUueEW2/slide-21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35577" r="48831" b="18269"/>
          <a:stretch/>
        </p:blipFill>
        <p:spPr bwMode="auto">
          <a:xfrm>
            <a:off x="1392382" y="1628800"/>
            <a:ext cx="6795654" cy="5040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43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заучивания стихов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ds02.infourok.ru/uploads/ex/135f/0005a526-31053536/img1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t="44706" r="51765" b="5882"/>
          <a:stretch/>
        </p:blipFill>
        <p:spPr bwMode="auto">
          <a:xfrm>
            <a:off x="1187624" y="2033464"/>
            <a:ext cx="6768752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0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иктограммы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заучивания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скороговорок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5 (455x700, 143Kb)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9"/>
          <a:stretch/>
        </p:blipFill>
        <p:spPr bwMode="auto">
          <a:xfrm>
            <a:off x="2573513" y="1600200"/>
            <a:ext cx="3996973" cy="4708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5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703561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1 блок - Артикуляционная гимнастика</a:t>
            </a:r>
          </a:p>
        </p:txBody>
      </p:sp>
      <p:pic>
        <p:nvPicPr>
          <p:cNvPr id="16" name="Рисунок 15" descr="C:\Users\Acer\Desktop\ФОТО НАГЛ МОД\20181008_0835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03244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Acer\Desktop\ФОТО НАГЛ МОД\20181009_1725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92" y="1340768"/>
            <a:ext cx="374441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6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62056" cy="20162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</a:rPr>
              <a:t>    2 </a:t>
            </a:r>
            <a:r>
              <a:rPr lang="ru-RU" sz="3200" dirty="0">
                <a:solidFill>
                  <a:srgbClr val="002060"/>
                </a:solidFill>
                <a:effectLst/>
              </a:rPr>
              <a:t>блок – работа со звуками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.</a:t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>Замки </a:t>
            </a:r>
            <a:r>
              <a:rPr lang="ru-RU" sz="2800" dirty="0">
                <a:solidFill>
                  <a:srgbClr val="002060"/>
                </a:solidFill>
                <a:effectLst/>
              </a:rPr>
              <a:t>для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звуков </a:t>
            </a: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b="1" dirty="0"/>
          </a:p>
        </p:txBody>
      </p:sp>
      <p:pic>
        <p:nvPicPr>
          <p:cNvPr id="5" name="Объект 4" descr="C:\Users\Acer\Desktop\ФОТО НАГЛ МОД\20181009_1737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484784"/>
            <a:ext cx="676875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6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хема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76062" y="1124745"/>
            <a:ext cx="7510737" cy="50405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" name="Рисунок 5" descr="C:\Users\Acer\Desktop\ФОТО НАГЛ МОД\20181009_1736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5696" y="-99392"/>
            <a:ext cx="5472608" cy="792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Схема артикуляции звука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:\Users\Acer\AppData\Local\Microsoft\Windows\INetCache\Content.Word\20181022_12463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2" r="2871" b="19194"/>
          <a:stretch/>
        </p:blipFill>
        <p:spPr bwMode="auto">
          <a:xfrm>
            <a:off x="323528" y="2060847"/>
            <a:ext cx="8363272" cy="3393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1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cer\Desktop\ФОТО НАГЛ МОД\20180927_1254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-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деления звуков на гласные-согласные, твердые-мягкие, звонкие-глухие.</a:t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5223</TotalTime>
  <Words>399</Words>
  <Application>Microsoft Office PowerPoint</Application>
  <PresentationFormat>Экран (4:3)</PresentationFormat>
  <Paragraphs>127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1" baseType="lpstr">
      <vt:lpstr>Arial</vt:lpstr>
      <vt:lpstr>Calibri</vt:lpstr>
      <vt:lpstr>Cambria Math</vt:lpstr>
      <vt:lpstr>Helvetica</vt:lpstr>
      <vt:lpstr>Times New Roman</vt:lpstr>
      <vt:lpstr>Trebuchet MS</vt:lpstr>
      <vt:lpstr>Verdana</vt:lpstr>
      <vt:lpstr>Wingdings</vt:lpstr>
      <vt:lpstr>Wingdings 2</vt:lpstr>
      <vt:lpstr>Wingdings 3</vt:lpstr>
      <vt:lpstr>Апекс</vt:lpstr>
      <vt:lpstr>«Использование метода наглядного моделирования в работе логопеда» </vt:lpstr>
      <vt:lpstr>Презентация PowerPoint</vt:lpstr>
      <vt:lpstr>В основе метода лежит использование заменителя (модели), в роли которого могут выступать другие предметы, реалистические и условные изображения, схемы, чертежи, планы, пиктограммы. Дети воспринимают это как  игру.</vt:lpstr>
      <vt:lpstr>Презентация PowerPoint</vt:lpstr>
      <vt:lpstr>Презентация PowerPoint</vt:lpstr>
      <vt:lpstr>    2 блок – работа со звуками. Замки для звуков   </vt:lpstr>
      <vt:lpstr>Схема анализа звука </vt:lpstr>
      <vt:lpstr>Схема артикуляции звука</vt:lpstr>
      <vt:lpstr>-Схема деления звуков на гласные-согласные, твердые-мягкие, звонкие-глухие. </vt:lpstr>
      <vt:lpstr>-Символы звуков, взятые из пособия  Н.Е. Ильяковой «Звуки, я вас различаю»  </vt:lpstr>
      <vt:lpstr>  Схемы для определения  места звука в слове и  подбора слов с заданным звуковым составом </vt:lpstr>
      <vt:lpstr>Дифференциация звуков </vt:lpstr>
      <vt:lpstr>Презентация PowerPoint</vt:lpstr>
      <vt:lpstr> Пособие Кокаревой Натальи Николаевны: карточки по наглядному моделированию </vt:lpstr>
      <vt:lpstr> «Скажи ласково» (образование слов с уменьшительно-ласкательным значением)       </vt:lpstr>
      <vt:lpstr>«Один-много» (образование множественного числа)</vt:lpstr>
      <vt:lpstr>«Мой или моя?»  (определение рода существительных) </vt:lpstr>
      <vt:lpstr> «Скажи чей?» (образование притяжательных прилагательных)</vt:lpstr>
      <vt:lpstr>«Большой, еще больше, самый большой» (образование сравнительной степени прилагательных)  </vt:lpstr>
      <vt:lpstr>Использование предлогов</vt:lpstr>
      <vt:lpstr>«Скажи наоборот» (подбор антонимов) </vt:lpstr>
      <vt:lpstr>«Скажи так же»  (подбор синонимов) </vt:lpstr>
      <vt:lpstr>«Назови детенышей животных» </vt:lpstr>
      <vt:lpstr>«Назови слова-родственники» (образование однокоренных слов) </vt:lpstr>
      <vt:lpstr>«Слово одно, а значений много» (работа с многозначными словами) </vt:lpstr>
      <vt:lpstr>«Скажи, живое или неживое» </vt:lpstr>
      <vt:lpstr> «Расскажи про звук» (анализ звука: гласный-согласный; твердый-мягкий; звонкий- глухой) </vt:lpstr>
      <vt:lpstr>«Где звук?»  (определение места звука в слове) </vt:lpstr>
      <vt:lpstr>«Раздели слово на части»  (деление слова на слоги)</vt:lpstr>
      <vt:lpstr>«Звуковой анализ слова» </vt:lpstr>
      <vt:lpstr>«Сосчитай ….» (согласование числительного с существительным) </vt:lpstr>
      <vt:lpstr>«Я несу…..» автоматизация звука «С»  в предложении.</vt:lpstr>
      <vt:lpstr> «Я смотрю на…» автоматизация звука «С», «Р» в предложении. </vt:lpstr>
      <vt:lpstr> «Прыг на….» автоматизация звука «Р» в предложении. </vt:lpstr>
      <vt:lpstr> «Пальчик на…» автоматизация звука «ЛЬ», «Ч» в предложении. </vt:lpstr>
      <vt:lpstr> «Я ищу…» автоматизация звука «Щ» в предложении. </vt:lpstr>
      <vt:lpstr> «Шаг на…» автоматизация звука «Ш» в предложении. </vt:lpstr>
      <vt:lpstr> «Цветные очки»  (согласование прилагательного с существительным)</vt:lpstr>
      <vt:lpstr>«Какой предмет лишний?»  </vt:lpstr>
      <vt:lpstr>«Чего не стало ?»</vt:lpstr>
      <vt:lpstr>«Составь предложение»</vt:lpstr>
      <vt:lpstr> Употребление предлогов: Схемы на плоскости,  кубик со сменными схемами </vt:lpstr>
      <vt:lpstr>Формирование падежных конструкций. </vt:lpstr>
      <vt:lpstr> Кубик «падежи»</vt:lpstr>
      <vt:lpstr>Настольная игра  «Дружная семья» </vt:lpstr>
      <vt:lpstr>Схемы для составления описательных рассказов </vt:lpstr>
      <vt:lpstr>Схема для составления сравнительных рассказов</vt:lpstr>
      <vt:lpstr>Мнемотаблицы  для заучивания стихов</vt:lpstr>
      <vt:lpstr>Пиктограммы для заучивания скороговорок</vt:lpstr>
      <vt:lpstr>    Спасибо за внимание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наглядного моделирования в работе логопеда</dc:title>
  <dc:creator>Admin</dc:creator>
  <cp:lastModifiedBy>Acer</cp:lastModifiedBy>
  <cp:revision>93</cp:revision>
  <dcterms:created xsi:type="dcterms:W3CDTF">2001-12-31T21:04:24Z</dcterms:created>
  <dcterms:modified xsi:type="dcterms:W3CDTF">2022-06-08T10:16:36Z</dcterms:modified>
</cp:coreProperties>
</file>