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5" r:id="rId5"/>
    <p:sldId id="264" r:id="rId6"/>
    <p:sldId id="263" r:id="rId7"/>
    <p:sldId id="262" r:id="rId8"/>
    <p:sldId id="261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3" d="100"/>
          <a:sy n="73" d="100"/>
        </p:scale>
        <p:origin x="-129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title>
      <c:layout/>
      <c:overlay val="1"/>
    </c:title>
    <c:plotArea>
      <c:layout/>
      <c:barChart>
        <c:barDir val="col"/>
        <c:grouping val="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Вопрос 1</c:v>
                </c:pt>
              </c:strCache>
            </c:strRef>
          </c:tx>
          <c:invertIfNegative val="1"/>
          <c:cat>
            <c:strRef>
              <c:f>Лист1!$A$2:$A$5</c:f>
              <c:strCache>
                <c:ptCount val="3"/>
                <c:pt idx="0">
                  <c:v>Положительно</c:v>
                </c:pt>
                <c:pt idx="1">
                  <c:v>Отрицательно</c:v>
                </c:pt>
                <c:pt idx="2">
                  <c:v>Нетрально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  <c:pt idx="1">
                  <c:v>10</c:v>
                </c:pt>
                <c:pt idx="2">
                  <c:v>2</c:v>
                </c:pt>
              </c:numCache>
            </c:numRef>
          </c:val>
        </c:ser>
        <c:dLbls/>
        <c:overlap val="100"/>
        <c:axId val="104260736"/>
        <c:axId val="104262272"/>
      </c:barChart>
      <c:catAx>
        <c:axId val="104260736"/>
        <c:scaling>
          <c:orientation val="minMax"/>
        </c:scaling>
        <c:delete val="1"/>
        <c:axPos val="b"/>
        <c:majorTickMark val="cross"/>
        <c:minorTickMark val="cross"/>
        <c:tickLblPos val="nextTo"/>
        <c:crossAx val="104262272"/>
        <c:crosses val="autoZero"/>
        <c:auto val="1"/>
        <c:lblAlgn val="ctr"/>
        <c:lblOffset val="100"/>
        <c:noMultiLvlLbl val="1"/>
      </c:catAx>
      <c:valAx>
        <c:axId val="104262272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extTo"/>
        <c:crossAx val="104260736"/>
        <c:crosses val="autoZero"/>
        <c:crossBetween val="between"/>
      </c:valAx>
    </c:plotArea>
    <c:legend>
      <c:legendPos val="r"/>
      <c:layout/>
      <c:overlay val="1"/>
    </c:legend>
    <c:plotVisOnly val="1"/>
    <c:dispBlanksAs val="zero"/>
    <c:showDLblsOverMax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title>
      <c:tx>
        <c:rich>
          <a:bodyPr/>
          <a:lstStyle/>
          <a:p>
            <a:pPr>
              <a:defRPr/>
            </a:pPr>
            <a:r>
              <a:rPr lang="ru-RU"/>
              <a:t>Вопрос 2</a:t>
            </a:r>
          </a:p>
        </c:rich>
      </c:tx>
      <c:layout/>
      <c:overlay val="1"/>
    </c:title>
    <c:plotArea>
      <c:layout/>
      <c:barChart>
        <c:barDir val="col"/>
        <c:grouping val="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Вопрос 2</c:v>
                </c:pt>
              </c:strCache>
            </c:strRef>
          </c:tx>
          <c:invertIfNegative val="1"/>
          <c:cat>
            <c:strRef>
              <c:f>Лист1!$A$2:$A$5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</c:v>
                </c:pt>
                <c:pt idx="1">
                  <c:v>7</c:v>
                </c:pt>
                <c:pt idx="2">
                  <c:v>2</c:v>
                </c:pt>
              </c:numCache>
            </c:numRef>
          </c:val>
        </c:ser>
        <c:dLbls/>
        <c:overlap val="100"/>
        <c:axId val="108206720"/>
        <c:axId val="108216704"/>
      </c:barChart>
      <c:catAx>
        <c:axId val="108206720"/>
        <c:scaling>
          <c:orientation val="minMax"/>
        </c:scaling>
        <c:delete val="1"/>
        <c:axPos val="b"/>
        <c:majorTickMark val="cross"/>
        <c:minorTickMark val="cross"/>
        <c:tickLblPos val="nextTo"/>
        <c:crossAx val="108216704"/>
        <c:crosses val="autoZero"/>
        <c:auto val="1"/>
        <c:lblAlgn val="ctr"/>
        <c:lblOffset val="100"/>
        <c:noMultiLvlLbl val="1"/>
      </c:catAx>
      <c:valAx>
        <c:axId val="108216704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extTo"/>
        <c:crossAx val="108206720"/>
        <c:crosses val="autoZero"/>
        <c:crossBetween val="between"/>
      </c:valAx>
    </c:plotArea>
    <c:legend>
      <c:legendPos val="r"/>
      <c:layout/>
      <c:overlay val="1"/>
    </c:legend>
    <c:plotVisOnly val="1"/>
    <c:dispBlanksAs val="zero"/>
    <c:showDLblsOverMax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title>
      <c:tx>
        <c:rich>
          <a:bodyPr/>
          <a:lstStyle/>
          <a:p>
            <a:pPr>
              <a:defRPr/>
            </a:pPr>
            <a:r>
              <a:rPr lang="ru-RU"/>
              <a:t>Вопрос 3</a:t>
            </a:r>
          </a:p>
        </c:rich>
      </c:tx>
      <c:layout/>
      <c:overlay val="1"/>
    </c:title>
    <c:plotArea>
      <c:layout/>
      <c:barChart>
        <c:barDir val="col"/>
        <c:grouping val="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Вопрос 3</c:v>
                </c:pt>
              </c:strCache>
            </c:strRef>
          </c:tx>
          <c:invertIfNegative val="1"/>
          <c:cat>
            <c:strRef>
              <c:f>Лист1!$A$2:$A$5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</c:v>
                </c:pt>
                <c:pt idx="1">
                  <c:v>9</c:v>
                </c:pt>
                <c:pt idx="2">
                  <c:v>1</c:v>
                </c:pt>
              </c:numCache>
            </c:numRef>
          </c:val>
        </c:ser>
        <c:dLbls/>
        <c:overlap val="100"/>
        <c:axId val="108417408"/>
        <c:axId val="108418944"/>
      </c:barChart>
      <c:catAx>
        <c:axId val="108417408"/>
        <c:scaling>
          <c:orientation val="minMax"/>
        </c:scaling>
        <c:delete val="1"/>
        <c:axPos val="b"/>
        <c:majorTickMark val="cross"/>
        <c:minorTickMark val="cross"/>
        <c:tickLblPos val="nextTo"/>
        <c:crossAx val="108418944"/>
        <c:crosses val="autoZero"/>
        <c:auto val="1"/>
        <c:lblAlgn val="ctr"/>
        <c:lblOffset val="100"/>
        <c:noMultiLvlLbl val="1"/>
      </c:catAx>
      <c:valAx>
        <c:axId val="108418944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extTo"/>
        <c:crossAx val="108417408"/>
        <c:crosses val="autoZero"/>
        <c:crossBetween val="between"/>
      </c:valAx>
    </c:plotArea>
    <c:legend>
      <c:legendPos val="r"/>
      <c:layout/>
      <c:overlay val="1"/>
    </c:legend>
    <c:plotVisOnly val="1"/>
    <c:dispBlanksAs val="zero"/>
    <c:showDLblsOverMax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title>
      <c:tx>
        <c:rich>
          <a:bodyPr/>
          <a:lstStyle/>
          <a:p>
            <a:pPr>
              <a:defRPr/>
            </a:pPr>
            <a:r>
              <a:rPr lang="ru-RU"/>
              <a:t>Вопрос 4</a:t>
            </a:r>
          </a:p>
        </c:rich>
      </c:tx>
      <c:layout/>
      <c:overlay val="1"/>
    </c:title>
    <c:plotArea>
      <c:layout/>
      <c:barChart>
        <c:barDir val="col"/>
        <c:grouping val="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Вопрос 4</c:v>
                </c:pt>
              </c:strCache>
            </c:strRef>
          </c:tx>
          <c:invertIfNegative val="1"/>
          <c:cat>
            <c:strRef>
              <c:f>Лист1!$A$2:$A$5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</c:ser>
        <c:dLbls/>
        <c:overlap val="100"/>
        <c:axId val="108435328"/>
        <c:axId val="108436864"/>
      </c:barChart>
      <c:catAx>
        <c:axId val="108435328"/>
        <c:scaling>
          <c:orientation val="minMax"/>
        </c:scaling>
        <c:delete val="1"/>
        <c:axPos val="b"/>
        <c:majorTickMark val="cross"/>
        <c:minorTickMark val="cross"/>
        <c:tickLblPos val="nextTo"/>
        <c:crossAx val="108436864"/>
        <c:crosses val="autoZero"/>
        <c:auto val="1"/>
        <c:lblAlgn val="ctr"/>
        <c:lblOffset val="100"/>
        <c:noMultiLvlLbl val="1"/>
      </c:catAx>
      <c:valAx>
        <c:axId val="108436864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extTo"/>
        <c:crossAx val="108435328"/>
        <c:crosses val="autoZero"/>
        <c:crossBetween val="between"/>
      </c:valAx>
    </c:plotArea>
    <c:legend>
      <c:legendPos val="r"/>
      <c:layout/>
      <c:overlay val="1"/>
    </c:legend>
    <c:plotVisOnly val="1"/>
    <c:dispBlanksAs val="zero"/>
    <c:showDLblsOverMax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title>
      <c:tx>
        <c:rich>
          <a:bodyPr/>
          <a:lstStyle/>
          <a:p>
            <a:pPr>
              <a:defRPr/>
            </a:pPr>
            <a:r>
              <a:rPr lang="ru-RU"/>
              <a:t>Вопрос 5</a:t>
            </a:r>
          </a:p>
        </c:rich>
      </c:tx>
      <c:layout/>
      <c:overlay val="1"/>
    </c:title>
    <c:plotArea>
      <c:layout/>
      <c:barChart>
        <c:barDir val="col"/>
        <c:grouping val="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Вопрос 5</c:v>
                </c:pt>
              </c:strCache>
            </c:strRef>
          </c:tx>
          <c:invertIfNegative val="1"/>
          <c:cat>
            <c:strRef>
              <c:f>Лист1!$A$2:$A$5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</c:ser>
        <c:dLbls/>
        <c:overlap val="100"/>
        <c:axId val="108469632"/>
        <c:axId val="108471424"/>
      </c:barChart>
      <c:catAx>
        <c:axId val="108469632"/>
        <c:scaling>
          <c:orientation val="minMax"/>
        </c:scaling>
        <c:delete val="1"/>
        <c:axPos val="b"/>
        <c:majorTickMark val="cross"/>
        <c:minorTickMark val="cross"/>
        <c:tickLblPos val="nextTo"/>
        <c:crossAx val="108471424"/>
        <c:crosses val="autoZero"/>
        <c:auto val="1"/>
        <c:lblAlgn val="ctr"/>
        <c:lblOffset val="100"/>
        <c:noMultiLvlLbl val="1"/>
      </c:catAx>
      <c:valAx>
        <c:axId val="108471424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extTo"/>
        <c:crossAx val="108469632"/>
        <c:crosses val="autoZero"/>
        <c:crossBetween val="between"/>
      </c:valAx>
    </c:plotArea>
    <c:legend>
      <c:legendPos val="r"/>
      <c:layout/>
      <c:overlay val="1"/>
    </c:legend>
    <c:plotVisOnly val="1"/>
    <c:dispBlanksAs val="zero"/>
    <c:showDLblsOverMax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title>
      <c:tx>
        <c:rich>
          <a:bodyPr/>
          <a:lstStyle/>
          <a:p>
            <a:pPr>
              <a:defRPr/>
            </a:pPr>
            <a:r>
              <a:rPr lang="ru-RU"/>
              <a:t>Вопрос 6</a:t>
            </a:r>
          </a:p>
        </c:rich>
      </c:tx>
      <c:layout/>
      <c:overlay val="1"/>
    </c:title>
    <c:plotArea>
      <c:layout/>
      <c:barChart>
        <c:barDir val="col"/>
        <c:grouping val="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Вопрос 6</c:v>
                </c:pt>
              </c:strCache>
            </c:strRef>
          </c:tx>
          <c:invertIfNegative val="1"/>
          <c:cat>
            <c:strRef>
              <c:f>Лист1!$A$2:$A$5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</c:v>
                </c:pt>
                <c:pt idx="1">
                  <c:v>7</c:v>
                </c:pt>
                <c:pt idx="2">
                  <c:v>1</c:v>
                </c:pt>
              </c:numCache>
            </c:numRef>
          </c:val>
        </c:ser>
        <c:dLbls/>
        <c:overlap val="100"/>
        <c:axId val="110515328"/>
        <c:axId val="110516864"/>
      </c:barChart>
      <c:catAx>
        <c:axId val="110515328"/>
        <c:scaling>
          <c:orientation val="minMax"/>
        </c:scaling>
        <c:delete val="1"/>
        <c:axPos val="b"/>
        <c:majorTickMark val="cross"/>
        <c:minorTickMark val="cross"/>
        <c:tickLblPos val="nextTo"/>
        <c:crossAx val="110516864"/>
        <c:crosses val="autoZero"/>
        <c:auto val="1"/>
        <c:lblAlgn val="ctr"/>
        <c:lblOffset val="100"/>
        <c:noMultiLvlLbl val="1"/>
      </c:catAx>
      <c:valAx>
        <c:axId val="110516864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extTo"/>
        <c:crossAx val="110515328"/>
        <c:crosses val="autoZero"/>
        <c:crossBetween val="between"/>
      </c:valAx>
    </c:plotArea>
    <c:legend>
      <c:legendPos val="r"/>
      <c:layout/>
      <c:overlay val="1"/>
    </c:legend>
    <c:plotVisOnly val="1"/>
    <c:dispBlanksAs val="zero"/>
    <c:showDLblsOverMax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title>
      <c:tx>
        <c:rich>
          <a:bodyPr/>
          <a:lstStyle/>
          <a:p>
            <a:pPr>
              <a:defRPr/>
            </a:pPr>
            <a:r>
              <a:rPr lang="ru-RU"/>
              <a:t>Вопрос 7</a:t>
            </a:r>
          </a:p>
        </c:rich>
      </c:tx>
      <c:layout/>
      <c:overlay val="1"/>
    </c:title>
    <c:plotArea>
      <c:layout/>
      <c:barChart>
        <c:barDir val="col"/>
        <c:grouping val="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Вопрос 7</c:v>
                </c:pt>
              </c:strCache>
            </c:strRef>
          </c:tx>
          <c:invertIfNegative val="1"/>
          <c:cat>
            <c:strRef>
              <c:f>Лист1!$A$2:$A$5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</c:v>
                </c:pt>
                <c:pt idx="1">
                  <c:v>7</c:v>
                </c:pt>
                <c:pt idx="2">
                  <c:v>1</c:v>
                </c:pt>
              </c:numCache>
            </c:numRef>
          </c:val>
        </c:ser>
        <c:dLbls/>
        <c:overlap val="100"/>
        <c:axId val="110549632"/>
        <c:axId val="110551424"/>
      </c:barChart>
      <c:catAx>
        <c:axId val="110549632"/>
        <c:scaling>
          <c:orientation val="minMax"/>
        </c:scaling>
        <c:delete val="1"/>
        <c:axPos val="b"/>
        <c:majorTickMark val="cross"/>
        <c:minorTickMark val="cross"/>
        <c:tickLblPos val="nextTo"/>
        <c:crossAx val="110551424"/>
        <c:crosses val="autoZero"/>
        <c:auto val="1"/>
        <c:lblAlgn val="ctr"/>
        <c:lblOffset val="100"/>
        <c:noMultiLvlLbl val="1"/>
      </c:catAx>
      <c:valAx>
        <c:axId val="110551424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extTo"/>
        <c:crossAx val="110549632"/>
        <c:crosses val="autoZero"/>
        <c:crossBetween val="between"/>
      </c:valAx>
    </c:plotArea>
    <c:legend>
      <c:legendPos val="r"/>
      <c:layout/>
      <c:overlay val="1"/>
    </c:legend>
    <c:plotVisOnly val="1"/>
    <c:dispBlanksAs val="zero"/>
    <c:showDLblsOverMax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title>
      <c:tx>
        <c:rich>
          <a:bodyPr/>
          <a:lstStyle/>
          <a:p>
            <a:pPr>
              <a:defRPr/>
            </a:pPr>
            <a:r>
              <a:rPr lang="ru-RU"/>
              <a:t>Вопрос 8</a:t>
            </a:r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7.7351450860309132E-2"/>
          <c:y val="0.15903793275840547"/>
          <c:w val="0.7629390857392826"/>
          <c:h val="0.65570084989376365"/>
        </c:manualLayout>
      </c:layout>
      <c:barChart>
        <c:barDir val="col"/>
        <c:grouping val="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Вопрос 8</c:v>
                </c:pt>
              </c:strCache>
            </c:strRef>
          </c:tx>
          <c:invertIfNegative val="1"/>
          <c:cat>
            <c:strRef>
              <c:f>Лист1!$A$2:$A$5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</c:ser>
        <c:dLbls/>
        <c:overlap val="100"/>
        <c:axId val="97931648"/>
        <c:axId val="97933184"/>
      </c:barChart>
      <c:catAx>
        <c:axId val="97931648"/>
        <c:scaling>
          <c:orientation val="minMax"/>
        </c:scaling>
        <c:delete val="1"/>
        <c:axPos val="b"/>
        <c:majorTickMark val="cross"/>
        <c:minorTickMark val="cross"/>
        <c:tickLblPos val="nextTo"/>
        <c:crossAx val="97933184"/>
        <c:crosses val="autoZero"/>
        <c:auto val="1"/>
        <c:lblAlgn val="ctr"/>
        <c:lblOffset val="100"/>
        <c:noMultiLvlLbl val="1"/>
      </c:catAx>
      <c:valAx>
        <c:axId val="97933184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extTo"/>
        <c:crossAx val="97931648"/>
        <c:crosses val="autoZero"/>
        <c:crossBetween val="between"/>
      </c:valAx>
    </c:plotArea>
    <c:legend>
      <c:legendPos val="r"/>
      <c:layout/>
      <c:overlay val="1"/>
    </c:legend>
    <c:plotVisOnly val="1"/>
    <c:dispBlanksAs val="zero"/>
    <c:showDLblsOverMax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10" Type="http://schemas.openxmlformats.org/officeDocument/2006/relationships/chart" Target="../charts/chart8.xml"/><Relationship Id="rId4" Type="http://schemas.openxmlformats.org/officeDocument/2006/relationships/chart" Target="../charts/chart2.xml"/><Relationship Id="rId9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14414" y="285728"/>
            <a:ext cx="7143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казенное общеобразовательное учреждение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Каргатская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средняя школа №3 им.И.А. Домбровского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857356" y="1571612"/>
            <a:ext cx="614363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Воздействие рекламы на покупательские потребности людей</a:t>
            </a: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AutoShape 5" descr="цифровое телевид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AutoShape 7" descr="цифровое телевид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C:\Users\Пользователь\Desktop\TV-remote-contr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786058"/>
            <a:ext cx="4739585" cy="3157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Пользователь\Desktop\tv-clip-art-3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8" name="AutoShape 2" descr="https://clipart-best.com/img/tv/tv-clip-art-3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642910" y="500042"/>
            <a:ext cx="79296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Актуальность проекта: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2" name="Picture 6" descr="https://avatars.mds.yandex.net/get-zen_doc/3341818/pub_600fb128cd098e46b16b3296_600fb1548dfe7b3b2d56c122/scale_1200"/>
          <p:cNvPicPr>
            <a:picLocks noChangeAspect="1" noChangeArrowheads="1"/>
          </p:cNvPicPr>
          <p:nvPr/>
        </p:nvPicPr>
        <p:blipFill>
          <a:blip r:embed="rId3"/>
          <a:srcRect l="9545" t="10909" r="-909"/>
          <a:stretch>
            <a:fillRect/>
          </a:stretch>
        </p:blipFill>
        <p:spPr bwMode="auto">
          <a:xfrm>
            <a:off x="2143108" y="1428736"/>
            <a:ext cx="4786346" cy="35004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https://clipart-best.com/img/tv/tv-clip-art-3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39" name="Picture 3" descr="C:\Users\Пользователь\Desktop\tv-clip-art-3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50658"/>
          </a:xfrm>
          <a:prstGeom prst="rect">
            <a:avLst/>
          </a:prstGeom>
          <a:noFill/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714348" y="642918"/>
            <a:ext cx="778674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Исследовать, как с помощью рекламы происходит манипулирование сознанием молодёжи (на примере моих одноклассников)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Проанализировать и выявить целевую аудиторию рекламы;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проанализировать эмоциональное воздействие рекламы на сверстников;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выяснить, какова роль рекламы в формировании потребительских предпочтений моих одноклассников (какие товары приобретаются, какими услугами пользуются под воздействием рекламы)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проанализировать содержание и частоту рекламных роликов в будни и выходные дни,  определить, есть ли различия.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Пользователь\Desktop\tv-clip-art-3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8" name="AutoShape 2" descr="https://clipart-best.com/img/tv/tv-clip-art-3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43108" y="571480"/>
            <a:ext cx="49189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История возникновения рекламы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s://ds02.infourok.ru/uploads/ex/0881/0000b848-c0b3f551/img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1262" y="1285861"/>
            <a:ext cx="2190765" cy="164307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17412" name="Picture 4" descr="https://canadagoose-store.ru/wp-content/uploads/7/c/5/7c5a506124a50457e36ee31e701a8ab6.jpeg"/>
          <p:cNvPicPr>
            <a:picLocks noChangeAspect="1" noChangeArrowheads="1"/>
          </p:cNvPicPr>
          <p:nvPr/>
        </p:nvPicPr>
        <p:blipFill>
          <a:blip r:embed="rId4" cstate="print"/>
          <a:srcRect l="3488" t="16279" r="2324"/>
          <a:stretch>
            <a:fillRect/>
          </a:stretch>
        </p:blipFill>
        <p:spPr bwMode="auto">
          <a:xfrm>
            <a:off x="714348" y="1285860"/>
            <a:ext cx="2500330" cy="166685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17414" name="Picture 6" descr="https://avatars.mds.yandex.net/get-zen_doc/42056/pub_5d55135492414d00ad0081d4_5d55156ff8a62300ada0280d/scale_12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3071810"/>
            <a:ext cx="3667096" cy="199007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Пользователь\Desktop\tv-clip-art-3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8" name="AutoShape 2" descr="https://clipart-best.com/img/tv/tv-clip-art-3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642918"/>
            <a:ext cx="58596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 такое реклама? Её виды и функции.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4500570"/>
            <a:ext cx="1611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Коммерческая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14480" y="3929066"/>
            <a:ext cx="1358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Социальная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28926" y="4429132"/>
            <a:ext cx="1629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Политическая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071670" y="2643182"/>
            <a:ext cx="1035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цели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 flipV="1">
            <a:off x="714348" y="3143248"/>
            <a:ext cx="1571636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7" idx="0"/>
          </p:cNvCxnSpPr>
          <p:nvPr/>
        </p:nvCxnSpPr>
        <p:spPr>
          <a:xfrm rot="5400000">
            <a:off x="2089715" y="3447045"/>
            <a:ext cx="785818" cy="178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H="1">
            <a:off x="2821769" y="3178967"/>
            <a:ext cx="1143008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5143504" y="1428736"/>
            <a:ext cx="3158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Место и способ размещения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rot="5400000">
            <a:off x="4893471" y="2536025"/>
            <a:ext cx="1143008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6287306" y="2570950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7500958" y="2285992"/>
            <a:ext cx="42862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5929322" y="1928802"/>
            <a:ext cx="14287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Times New Roman" pitchFamily="18" charset="0"/>
                <a:cs typeface="Times New Roman" pitchFamily="18" charset="0"/>
              </a:rPr>
              <a:t>Реклама в СМИ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357686" y="3429000"/>
            <a:ext cx="1648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Телевизионная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6143636" y="2928934"/>
            <a:ext cx="778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Радио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7429520" y="2643182"/>
            <a:ext cx="1199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Печатная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6215074" y="3429000"/>
            <a:ext cx="2250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Интернет-реклама</a:t>
            </a:r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35" name="Прямая со стрелкой 34"/>
          <p:cNvCxnSpPr/>
          <p:nvPr/>
        </p:nvCxnSpPr>
        <p:spPr>
          <a:xfrm rot="16200000" flipH="1">
            <a:off x="6750859" y="2536025"/>
            <a:ext cx="1214446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Пользователь\Desktop\tv-clip-art-3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8" name="AutoShape 2" descr="https://clipart-best.com/img/tv/tv-clip-art-3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00430" y="642918"/>
            <a:ext cx="26186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Группы рекламы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1357298"/>
            <a:ext cx="18870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принцип диалога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57554" y="1357298"/>
            <a:ext cx="2233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принцип объявления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86446" y="1357298"/>
            <a:ext cx="2712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описание внешнего вида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14414" y="1928802"/>
            <a:ext cx="3473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описание состава или качества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143504" y="1928802"/>
            <a:ext cx="2196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призыв к действию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928794" y="2500306"/>
            <a:ext cx="2116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методе сравнения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9458" name="Picture 2" descr="https://katyush.ru/wp-content/uploads/a1ba55e36adeece76351a68a7314aa8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89790"/>
            <a:ext cx="2143140" cy="1454039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4500562" y="2500306"/>
            <a:ext cx="3036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на основе мультипликации</a:t>
            </a:r>
            <a:endParaRPr lang="ru-RU" dirty="0"/>
          </a:p>
        </p:txBody>
      </p:sp>
      <p:sp>
        <p:nvSpPr>
          <p:cNvPr id="19460" name="AutoShape 4" descr="http://yarmama.com/images/rXs1iNokG6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http://yarmama.com/images/rXs1iNokG6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4" name="Picture 8" descr="https://www.pronline.ru/ri/3662/OSTIN-POKUPAI-BOLShIe---PLATI-MIeNShIe-dlia-publikatsii-na-saitie_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3357562"/>
            <a:ext cx="3170210" cy="1622602"/>
          </a:xfrm>
          <a:prstGeom prst="rect">
            <a:avLst/>
          </a:prstGeom>
          <a:noFill/>
        </p:spPr>
      </p:pic>
      <p:pic>
        <p:nvPicPr>
          <p:cNvPr id="19466" name="Picture 10" descr="https://i.ytimg.com/vi/tB6okHW0Lm0/maxresdefaul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3500438"/>
            <a:ext cx="2667021" cy="1500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Пользователь\Desktop\tv-clip-art-3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8" name="AutoShape 2" descr="https://clipart-best.com/img/tv/tv-clip-art-3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571480"/>
            <a:ext cx="77867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Анкетирование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«Влияние рекламы»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642910" y="1285860"/>
          <a:ext cx="2286016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2786050" y="1285860"/>
          <a:ext cx="2000264" cy="1714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4714876" y="1285860"/>
          <a:ext cx="2000264" cy="1714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6572264" y="1214422"/>
          <a:ext cx="2171696" cy="1814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500034" y="3143248"/>
          <a:ext cx="2143140" cy="1957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2643174" y="3071810"/>
          <a:ext cx="2214578" cy="1957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4857752" y="3071810"/>
          <a:ext cx="2028820" cy="1928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6858016" y="3071810"/>
          <a:ext cx="1671630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Пользователь\Desktop\tv-clip-art-3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8" name="AutoShape 2" descr="https://clipart-best.com/img/tv/tv-clip-art-3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42910" y="714356"/>
            <a:ext cx="79296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Заключение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https://novosibirsk.promo.firmika.ru/data/texts_img/4512/f9448bc4120e03c84ce34dcf7e2026a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643050"/>
            <a:ext cx="5715040" cy="32210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Пользователь\Desktop\tv-clip-art-3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342"/>
            <a:ext cx="9144000" cy="6750658"/>
          </a:xfrm>
          <a:prstGeom prst="rect">
            <a:avLst/>
          </a:prstGeom>
          <a:noFill/>
        </p:spPr>
      </p:pic>
      <p:sp>
        <p:nvSpPr>
          <p:cNvPr id="14338" name="AutoShape 2" descr="https://clipart-best.com/img/tv/tv-clip-art-3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642910" y="714356"/>
            <a:ext cx="79296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Спасибо за внимание!!!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5" name="Picture 3" descr="C:\Users\Пользователь\Desktop\2c8b99c811e3ed6c99d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643050"/>
            <a:ext cx="4572032" cy="33480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174</Words>
  <Application>Microsoft Office PowerPoint</Application>
  <PresentationFormat>Экран (4:3)</PresentationFormat>
  <Paragraphs>43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17</cp:revision>
  <dcterms:created xsi:type="dcterms:W3CDTF">2022-05-03T06:44:46Z</dcterms:created>
  <dcterms:modified xsi:type="dcterms:W3CDTF">2022-12-07T14:51:27Z</dcterms:modified>
</cp:coreProperties>
</file>