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F42C"/>
    <a:srgbClr val="A3F1FB"/>
    <a:srgbClr val="02E3EE"/>
    <a:srgbClr val="90E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4;&#1083;&#1103;%20&#1051;&#104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'2с'!$B$3:$R$3</c:f>
              <c:strCache>
                <c:ptCount val="17"/>
                <c:pt idx="0">
                  <c:v>русский язык</c:v>
                </c:pt>
                <c:pt idx="1">
                  <c:v>литература </c:v>
                </c:pt>
                <c:pt idx="2">
                  <c:v>английский язык</c:v>
                </c:pt>
                <c:pt idx="3">
                  <c:v>математика </c:v>
                </c:pt>
                <c:pt idx="4">
                  <c:v>алгебра</c:v>
                </c:pt>
                <c:pt idx="5">
                  <c:v>геометрия</c:v>
                </c:pt>
                <c:pt idx="6">
                  <c:v>информатика и ИКТ</c:v>
                </c:pt>
                <c:pt idx="7">
                  <c:v>история</c:v>
                </c:pt>
                <c:pt idx="8">
                  <c:v>обществознание </c:v>
                </c:pt>
                <c:pt idx="9">
                  <c:v>география </c:v>
                </c:pt>
                <c:pt idx="10">
                  <c:v>биология </c:v>
                </c:pt>
                <c:pt idx="11">
                  <c:v>химия</c:v>
                </c:pt>
                <c:pt idx="12">
                  <c:v>физика</c:v>
                </c:pt>
                <c:pt idx="13">
                  <c:v>ОБЖ</c:v>
                </c:pt>
                <c:pt idx="14">
                  <c:v>ИЗО</c:v>
                </c:pt>
                <c:pt idx="15">
                  <c:v>музыка</c:v>
                </c:pt>
                <c:pt idx="16">
                  <c:v>физическая культура</c:v>
                </c:pt>
              </c:strCache>
            </c:strRef>
          </c:cat>
          <c:val>
            <c:numRef>
              <c:f>'2с'!$B$19:$R$19</c:f>
              <c:numCache>
                <c:formatCode>General</c:formatCode>
                <c:ptCount val="17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9</c:v>
                </c:pt>
                <c:pt idx="5">
                  <c:v>2</c:v>
                </c:pt>
                <c:pt idx="6">
                  <c:v>6</c:v>
                </c:pt>
                <c:pt idx="7">
                  <c:v>6</c:v>
                </c:pt>
                <c:pt idx="8">
                  <c:v>1</c:v>
                </c:pt>
                <c:pt idx="9">
                  <c:v>8</c:v>
                </c:pt>
                <c:pt idx="10">
                  <c:v>15</c:v>
                </c:pt>
                <c:pt idx="11">
                  <c:v>2</c:v>
                </c:pt>
                <c:pt idx="12">
                  <c:v>8</c:v>
                </c:pt>
                <c:pt idx="13">
                  <c:v>4</c:v>
                </c:pt>
                <c:pt idx="14">
                  <c:v>3</c:v>
                </c:pt>
                <c:pt idx="15">
                  <c:v>1</c:v>
                </c:pt>
                <c:pt idx="16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88864"/>
        <c:axId val="74790400"/>
        <c:axId val="0"/>
      </c:bar3DChart>
      <c:catAx>
        <c:axId val="74788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4790400"/>
        <c:crosses val="autoZero"/>
        <c:auto val="1"/>
        <c:lblAlgn val="ctr"/>
        <c:lblOffset val="100"/>
        <c:noMultiLvlLbl val="0"/>
      </c:catAx>
      <c:valAx>
        <c:axId val="74790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788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56F1-FDFC-4156-A928-12F069F1C157}" type="datetimeFigureOut">
              <a:rPr lang="ru-RU" smtClean="0"/>
              <a:pPr/>
              <a:t>пн 28.03.22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DD91-538D-4E82-9743-2D09C226F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56F1-FDFC-4156-A928-12F069F1C157}" type="datetimeFigureOut">
              <a:rPr lang="ru-RU" smtClean="0"/>
              <a:pPr/>
              <a:t>пн 28.03.22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DD91-538D-4E82-9743-2D09C226F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56F1-FDFC-4156-A928-12F069F1C157}" type="datetimeFigureOut">
              <a:rPr lang="ru-RU" smtClean="0"/>
              <a:pPr/>
              <a:t>пн 28.03.22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DD91-538D-4E82-9743-2D09C226F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56F1-FDFC-4156-A928-12F069F1C157}" type="datetimeFigureOut">
              <a:rPr lang="ru-RU" smtClean="0"/>
              <a:pPr/>
              <a:t>пн 28.03.22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DD91-538D-4E82-9743-2D09C226F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56F1-FDFC-4156-A928-12F069F1C157}" type="datetimeFigureOut">
              <a:rPr lang="ru-RU" smtClean="0"/>
              <a:pPr/>
              <a:t>пн 28.03.22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DD91-538D-4E82-9743-2D09C226F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56F1-FDFC-4156-A928-12F069F1C157}" type="datetimeFigureOut">
              <a:rPr lang="ru-RU" smtClean="0"/>
              <a:pPr/>
              <a:t>пн 28.03.22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DD91-538D-4E82-9743-2D09C226F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56F1-FDFC-4156-A928-12F069F1C157}" type="datetimeFigureOut">
              <a:rPr lang="ru-RU" smtClean="0"/>
              <a:pPr/>
              <a:t>пн 28.03.22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DD91-538D-4E82-9743-2D09C226F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56F1-FDFC-4156-A928-12F069F1C157}" type="datetimeFigureOut">
              <a:rPr lang="ru-RU" smtClean="0"/>
              <a:pPr/>
              <a:t>пн 28.03.22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DD91-538D-4E82-9743-2D09C226F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56F1-FDFC-4156-A928-12F069F1C157}" type="datetimeFigureOut">
              <a:rPr lang="ru-RU" smtClean="0"/>
              <a:pPr/>
              <a:t>пн 28.03.22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DD91-538D-4E82-9743-2D09C226F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56F1-FDFC-4156-A928-12F069F1C157}" type="datetimeFigureOut">
              <a:rPr lang="ru-RU" smtClean="0"/>
              <a:pPr/>
              <a:t>пн 28.03.22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DD91-538D-4E82-9743-2D09C226F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56F1-FDFC-4156-A928-12F069F1C157}" type="datetimeFigureOut">
              <a:rPr lang="ru-RU" smtClean="0"/>
              <a:pPr/>
              <a:t>пн 28.03.22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DD91-538D-4E82-9743-2D09C226F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F1FB">
            <a:alpha val="2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556F1-FDFC-4156-A928-12F069F1C157}" type="datetimeFigureOut">
              <a:rPr lang="ru-RU" smtClean="0"/>
              <a:pPr/>
              <a:t>пн 28.03.22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4DD91-538D-4E82-9743-2D09C226F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928670"/>
            <a:ext cx="83350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Формирование </a:t>
            </a:r>
          </a:p>
          <a:p>
            <a:pPr algn="ctr"/>
            <a:r>
              <a:rPr lang="ru-RU" sz="4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метапредметных</a:t>
            </a:r>
            <a:r>
              <a:rPr lang="ru-RU" sz="4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результатов</a:t>
            </a:r>
            <a:endParaRPr lang="ru-RU" sz="4800" b="1" cap="none" spc="50" dirty="0">
              <a:ln w="127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3357562"/>
            <a:ext cx="55996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</a:t>
            </a:r>
            <a:r>
              <a:rPr lang="ru-RU" sz="48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 уроках биологии</a:t>
            </a:r>
            <a:endParaRPr lang="ru-RU" sz="4800" b="1" cap="none" spc="50" dirty="0">
              <a:ln w="127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706" y="2500306"/>
            <a:ext cx="88942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</a:t>
            </a:r>
            <a:r>
              <a:rPr lang="ru-RU" sz="48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ерез применение кейс-метода</a:t>
            </a:r>
            <a:endParaRPr lang="ru-RU" sz="4800" b="1" cap="none" spc="50" dirty="0">
              <a:ln w="127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42852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Новый мир имеет новые условия и требует новых действий. </a:t>
            </a:r>
          </a:p>
          <a:p>
            <a:pPr algn="r"/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Николай Рерих </a:t>
            </a:r>
            <a:endParaRPr lang="ru-RU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429132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Задачи мастер-класса: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  раскрыть особенности кейс – метода;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  показать использование кейс-метода на практике;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  проанализировать эффективность его использования;</a:t>
            </a:r>
            <a:endParaRPr lang="ru-RU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2-tub-ru.yandex.net/i?id=df9deb869c3c21ca9d7fa8853b7e8a37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4" y="4929184"/>
            <a:ext cx="1928816" cy="1928816"/>
          </a:xfrm>
          <a:prstGeom prst="rect">
            <a:avLst/>
          </a:prstGeom>
          <a:noFill/>
        </p:spPr>
      </p:pic>
      <p:pic>
        <p:nvPicPr>
          <p:cNvPr id="1026" name="Picture 2" descr="https://im3-tub-ru.yandex.net/i?id=ce329fcbc5583ed3535455b307af2dda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66"/>
            <a:ext cx="1571636" cy="1571636"/>
          </a:xfrm>
          <a:prstGeom prst="rect">
            <a:avLst/>
          </a:prstGeom>
          <a:solidFill>
            <a:srgbClr val="A3F1FB"/>
          </a:solidFill>
        </p:spPr>
      </p:pic>
      <p:sp>
        <p:nvSpPr>
          <p:cNvPr id="4" name="TextBox 3"/>
          <p:cNvSpPr txBox="1"/>
          <p:nvPr/>
        </p:nvSpPr>
        <p:spPr>
          <a:xfrm>
            <a:off x="1643042" y="1000109"/>
            <a:ext cx="67151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описание реальной ситуации;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события, реально произошедшие в той или иной сфере деятельности и описанные авторами для того, чтобы спровоцировать дискуссию в учебной аудитории,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сподвигнуть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 обучающихся к обсуждению и анализу ситуации, и принятию решения;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"моментальный снимок реальности", "фотография действительности"; </a:t>
            </a:r>
          </a:p>
          <a:p>
            <a:pPr algn="just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просто правдивое описание событий,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единый информационный комплекс позволяющий понять ситуацию.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142852"/>
            <a:ext cx="43978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Кейс – это …</a:t>
            </a:r>
            <a:endParaRPr lang="ru-RU" sz="6000" b="1" cap="none" spc="50" dirty="0">
              <a:ln w="127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143240" y="1428736"/>
            <a:ext cx="2643206" cy="1588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928794" y="6215082"/>
            <a:ext cx="471490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86116" y="2928934"/>
            <a:ext cx="364333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85918" y="3643314"/>
            <a:ext cx="642942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714480" y="4000504"/>
            <a:ext cx="121444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290"/>
            <a:ext cx="55436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Создание кейса</a:t>
            </a:r>
            <a:endParaRPr lang="ru-RU" sz="6000" b="1" cap="none" spc="50" dirty="0">
              <a:ln w="127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142984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Найти ответы на три вопроса: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Для кого и чего пишется кейс?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Чему должны научиться дети?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Какие уроки они из этого извлекут?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00438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240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Процесс создания кейса имеет вид:</a:t>
            </a:r>
            <a:endParaRPr lang="ru-RU" sz="2400" dirty="0"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714348" y="4000504"/>
            <a:ext cx="7786687" cy="1357322"/>
            <a:chOff x="500034" y="3143248"/>
            <a:chExt cx="7786742" cy="1620000"/>
          </a:xfrm>
          <a:solidFill>
            <a:schemeClr val="accent3">
              <a:lumMod val="75000"/>
            </a:schemeClr>
          </a:solidFill>
        </p:grpSpPr>
        <p:sp>
          <p:nvSpPr>
            <p:cNvPr id="7" name="Выноска со стрелкой вправо 6"/>
            <p:cNvSpPr/>
            <p:nvPr/>
          </p:nvSpPr>
          <p:spPr>
            <a:xfrm>
              <a:off x="500034" y="3143248"/>
              <a:ext cx="2000264" cy="1620000"/>
            </a:xfrm>
            <a:prstGeom prst="rightArrowCallout">
              <a:avLst>
                <a:gd name="adj1" fmla="val 12264"/>
                <a:gd name="adj2" fmla="val 12264"/>
                <a:gd name="adj3" fmla="val 13060"/>
                <a:gd name="adj4" fmla="val 83858"/>
              </a:avLst>
            </a:prstGeom>
            <a:grpFill/>
            <a:ln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Цель обучения</a:t>
              </a:r>
            </a:p>
          </p:txBody>
        </p:sp>
        <p:sp>
          <p:nvSpPr>
            <p:cNvPr id="8" name="Выноска со стрелкой вправо 7"/>
            <p:cNvSpPr/>
            <p:nvPr/>
          </p:nvSpPr>
          <p:spPr>
            <a:xfrm>
              <a:off x="2500298" y="3143248"/>
              <a:ext cx="3143272" cy="1620000"/>
            </a:xfrm>
            <a:prstGeom prst="rightArrowCallout">
              <a:avLst>
                <a:gd name="adj1" fmla="val 12264"/>
                <a:gd name="adj2" fmla="val 12264"/>
                <a:gd name="adj3" fmla="val 13060"/>
                <a:gd name="adj4" fmla="val 88992"/>
              </a:avLst>
            </a:prstGeom>
            <a:grpFill/>
            <a:ln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Структурирование учебного материала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643570" y="3143248"/>
              <a:ext cx="2643206" cy="1620000"/>
            </a:xfrm>
            <a:prstGeom prst="rect">
              <a:avLst/>
            </a:prstGeom>
            <a:grpFill/>
            <a:ln>
              <a:solidFill>
                <a:schemeClr val="accent3">
                  <a:lumMod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Выбор организационных форм, методов и средств обучения</a:t>
              </a:r>
            </a:p>
          </p:txBody>
        </p:sp>
      </p:grp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2844" y="5572140"/>
            <a:ext cx="90011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кейса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Сюжет             • Вопросы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задания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Приложения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2571736" y="6000768"/>
            <a:ext cx="1071570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86446" y="6000768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4464843" y="617936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Рисунок 4" descr="Изображение в 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48" y="2000240"/>
            <a:ext cx="8031906" cy="464344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928794" y="214290"/>
            <a:ext cx="49502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Этапы работы</a:t>
            </a:r>
            <a:endParaRPr lang="ru-RU" sz="6000" b="1" cap="none" spc="50" dirty="0">
              <a:ln w="127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142984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этап – Ознакомительный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знакомство с кейсом, обсуждение реальной ситуации.</a:t>
            </a:r>
          </a:p>
        </p:txBody>
      </p:sp>
      <p:pic>
        <p:nvPicPr>
          <p:cNvPr id="9" name="Рисунок 8" descr="Save0080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3373" y="1928802"/>
            <a:ext cx="4857784" cy="4929198"/>
          </a:xfrm>
          <a:prstGeom prst="rect">
            <a:avLst/>
          </a:prstGeom>
        </p:spPr>
      </p:pic>
      <p:pic>
        <p:nvPicPr>
          <p:cNvPr id="6" name="Рисунок 5" descr="docum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5000636"/>
            <a:ext cx="1238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4240_img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571876"/>
            <a:ext cx="123825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tem_520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2143116"/>
            <a:ext cx="15716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71538" y="235743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290"/>
            <a:ext cx="49502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Этапы работы</a:t>
            </a:r>
            <a:endParaRPr lang="ru-RU" sz="6000" b="1" cap="none" spc="50" dirty="0">
              <a:ln w="127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142984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 – Основной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работа в малых группах,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которая может сопровождаться заполнением опорных конспектов, составлением схем, рисунками…  </a:t>
            </a:r>
            <a:r>
              <a:rPr lang="ru-RU" sz="2400" dirty="0" smtClean="0"/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Итог работы - выработка общего решения.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2928934"/>
            <a:ext cx="842968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Опорный конспект к кейсу: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будущего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1: </a:t>
            </a:r>
            <a:r>
              <a:rPr kumimoji="0" lang="ru-RU" sz="16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 будет человек будущего?</a:t>
            </a:r>
            <a:endParaRPr kumimoji="0" lang="ru-RU" sz="8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2: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Каковы</a:t>
            </a:r>
            <a:r>
              <a:rPr kumimoji="0" lang="ru-RU" sz="1600" b="0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причины возможных изменений?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Проявление проблемы: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Каким видит человека будущего автор статьи? (Выпишите из текста) ________________________________________________________________________________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 всеми ли предположениями автора вы согласны? (Обсудите в группе)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Составьте свой «портрет человека будущего». Ответ обоснуйте. (Коротко опишите или зарисуйте) _______________________________________________________________________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Какие факторы в эволюции человека будут основополагающими: социальные или биологические? (подчеркни</a:t>
            </a:r>
            <a:r>
              <a:rPr lang="ru-RU" sz="1600" dirty="0" smtClean="0"/>
              <a:t>)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290"/>
            <a:ext cx="49502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Этапы работы</a:t>
            </a:r>
            <a:endParaRPr lang="ru-RU" sz="6000" b="1" cap="none" spc="50" dirty="0">
              <a:ln w="127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142984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 – Итоговый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выступление малых групп;</a:t>
            </a:r>
          </a:p>
          <a:p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последующей межгрупповой дискуссией.</a:t>
            </a:r>
            <a:r>
              <a:rPr lang="ru-RU" sz="2400" dirty="0" smtClean="0"/>
              <a:t> </a:t>
            </a:r>
          </a:p>
        </p:txBody>
      </p:sp>
      <p:pic>
        <p:nvPicPr>
          <p:cNvPr id="5" name="Рисунок 4" descr="Save0079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8992" y="928670"/>
            <a:ext cx="5429288" cy="578645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5143512"/>
            <a:ext cx="50720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обобщает сказанное;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подводит итоги дискуссии;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высказывает свою точку зрения;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оценивает работу обучающихся.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143248"/>
            <a:ext cx="2019437" cy="172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авая фигурная скобка 9"/>
          <p:cNvSpPr/>
          <p:nvPr/>
        </p:nvSpPr>
        <p:spPr>
          <a:xfrm rot="16200000">
            <a:off x="2035951" y="3536157"/>
            <a:ext cx="428628" cy="3071834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mpd="sng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4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orgiopasetto.it/wp-content/uploads/2012/12/evoluzione-delluo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786678" cy="52530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214290"/>
            <a:ext cx="57970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дискуссии</a:t>
            </a:r>
            <a:endParaRPr lang="ru-RU" sz="6000" b="1" cap="none" spc="50" dirty="0">
              <a:ln w="127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8" name="Picture 4" descr="http://perierga.gr/wp-content/uploads/2013/06/humanfac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7621883" cy="4681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79213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Преимущества метода</a:t>
            </a:r>
            <a:endParaRPr lang="ru-RU" sz="6000" b="1" cap="none" spc="50" dirty="0">
              <a:ln w="127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142984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Реализация ведущей потребности подростков – общение;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Учитель организатор деятельности;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«Готовое решение» проблемы;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Способствует повышению познавательной активности: 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00166" y="2428868"/>
          <a:ext cx="5940425" cy="3267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48" y="5572140"/>
            <a:ext cx="8286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Формирует умения работы с информацией;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Формирует коммуникативные навыки;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Удобно совмещается с другими технологиями.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214290"/>
            <a:ext cx="67405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Недостатки метода</a:t>
            </a:r>
            <a:endParaRPr lang="ru-RU" sz="6000" b="1" cap="none" spc="50" dirty="0">
              <a:ln w="127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214422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подготовка кейса требует много времени и обилия информации;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сложность в подборе информации;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невозможность частого использования метода в рамках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классно-урочной системы.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286124"/>
            <a:ext cx="2527300" cy="33147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5852" y="2285992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0481" grpId="0"/>
      <p:bldP spid="20481" grpId="1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430</Words>
  <Application>Microsoft Office PowerPoint</Application>
  <PresentationFormat>Экран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Пользователь</cp:lastModifiedBy>
  <cp:revision>42</cp:revision>
  <dcterms:created xsi:type="dcterms:W3CDTF">2015-05-01T14:10:12Z</dcterms:created>
  <dcterms:modified xsi:type="dcterms:W3CDTF">2022-03-28T14:29:41Z</dcterms:modified>
</cp:coreProperties>
</file>