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0923" y="2474210"/>
            <a:ext cx="8679915" cy="1748729"/>
          </a:xfrm>
        </p:spPr>
        <p:txBody>
          <a:bodyPr>
            <a:noAutofit/>
          </a:bodyPr>
          <a:lstStyle/>
          <a:p>
            <a:r>
              <a:rPr lang="ru-RU" sz="4000" dirty="0"/>
              <a:t>Основные направления модернизации учебного процесса с целью формирования функциональной грамотности в начальной школ</a:t>
            </a:r>
            <a:r>
              <a:rPr lang="ru-RU" sz="4400" dirty="0"/>
              <a:t>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2365" y="4680139"/>
            <a:ext cx="8673427" cy="731668"/>
          </a:xfrm>
        </p:spPr>
        <p:txBody>
          <a:bodyPr/>
          <a:lstStyle/>
          <a:p>
            <a:pPr algn="r"/>
            <a:r>
              <a:rPr lang="ru-RU" sz="1400" dirty="0" smtClean="0"/>
              <a:t>Выполнила </a:t>
            </a:r>
            <a:r>
              <a:rPr lang="ru-RU" sz="1400" dirty="0" err="1" smtClean="0"/>
              <a:t>Отавина</a:t>
            </a:r>
            <a:r>
              <a:rPr lang="ru-RU" sz="1400" dirty="0" smtClean="0"/>
              <a:t> Анна Юрьевна, </a:t>
            </a:r>
          </a:p>
          <a:p>
            <a:pPr algn="r"/>
            <a:r>
              <a:rPr lang="ru-RU" sz="1400" dirty="0"/>
              <a:t>у</a:t>
            </a:r>
            <a:r>
              <a:rPr lang="ru-RU" sz="1400" dirty="0" smtClean="0"/>
              <a:t>читель начальных классов МБОУ СОШ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141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Условия успешного развития личности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Обучение    </a:t>
            </a:r>
            <a:r>
              <a:rPr lang="ru-RU" dirty="0"/>
              <a:t>носит  </a:t>
            </a:r>
            <a:r>
              <a:rPr lang="ru-RU" dirty="0" err="1"/>
              <a:t>деятельностный</a:t>
            </a:r>
            <a:r>
              <a:rPr lang="ru-RU" dirty="0"/>
              <a:t>  </a:t>
            </a:r>
            <a:r>
              <a:rPr lang="ru-RU" dirty="0" smtClean="0"/>
              <a:t>характер:</a:t>
            </a:r>
          </a:p>
          <a:p>
            <a:r>
              <a:rPr lang="ru-RU" dirty="0"/>
              <a:t>У</a:t>
            </a:r>
            <a:r>
              <a:rPr lang="ru-RU" dirty="0" smtClean="0"/>
              <a:t>чебный  </a:t>
            </a:r>
            <a:r>
              <a:rPr lang="ru-RU" dirty="0"/>
              <a:t>процесс  ориентирован  на  развитие  самостоятельности  и  ответственности  за  результаты  </a:t>
            </a:r>
            <a:r>
              <a:rPr lang="ru-RU" dirty="0" smtClean="0"/>
              <a:t>деятельности;</a:t>
            </a:r>
          </a:p>
          <a:p>
            <a:r>
              <a:rPr lang="ru-RU" dirty="0"/>
              <a:t>П</a:t>
            </a:r>
            <a:r>
              <a:rPr lang="ru-RU" dirty="0" smtClean="0"/>
              <a:t>редставляется  возможность  </a:t>
            </a:r>
            <a:r>
              <a:rPr lang="ru-RU" dirty="0"/>
              <a:t>для  приобретения  опыта достижения  </a:t>
            </a:r>
            <a:r>
              <a:rPr lang="ru-RU" dirty="0" smtClean="0"/>
              <a:t>цели;</a:t>
            </a:r>
          </a:p>
          <a:p>
            <a:r>
              <a:rPr lang="ru-RU" dirty="0" smtClean="0"/>
              <a:t>Правила  </a:t>
            </a:r>
            <a:r>
              <a:rPr lang="ru-RU" dirty="0"/>
              <a:t>оценивания  отличаются  чёткостью  и  понятны  всем  участникам  учебного  </a:t>
            </a:r>
            <a:r>
              <a:rPr lang="ru-RU" dirty="0" smtClean="0"/>
              <a:t>процесса;</a:t>
            </a:r>
          </a:p>
          <a:p>
            <a:r>
              <a:rPr lang="ru-RU" dirty="0"/>
              <a:t>И</a:t>
            </a:r>
            <a:r>
              <a:rPr lang="ru-RU" dirty="0" smtClean="0"/>
              <a:t>спользуются  </a:t>
            </a:r>
            <a:r>
              <a:rPr lang="ru-RU" dirty="0"/>
              <a:t>личностно-ориентированные  технологии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81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Показатели функциональной грамотности младших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готовность </a:t>
            </a:r>
            <a:r>
              <a:rPr lang="ru-RU" dirty="0"/>
              <a:t>успешно взаимодействовать с изменяющимся окружающим миром, используя свои способности для его совершенствования;</a:t>
            </a:r>
          </a:p>
          <a:p>
            <a:r>
              <a:rPr lang="ru-RU" dirty="0" smtClean="0"/>
              <a:t>возможность </a:t>
            </a:r>
            <a:r>
              <a:rPr lang="ru-RU" dirty="0"/>
              <a:t>решать учебные и жизненные задачи, обладать сформированными умениями строить алгоритмы основных видов деятельности;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строить социальные отношения в соответствии с нравственно-этическими ценностями социума, правилами сотрудничества;</a:t>
            </a:r>
          </a:p>
          <a:p>
            <a:r>
              <a:rPr lang="ru-RU" dirty="0" smtClean="0"/>
              <a:t>совокупность </a:t>
            </a:r>
            <a:r>
              <a:rPr lang="ru-RU" dirty="0"/>
              <a:t>рефлексивных умений, обеспечивающих оценку своей грамотности, стремление к дальнейшему образованию, самообразованию и духовному развитию; умением прогнозировать свое будущее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5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Навык организации </a:t>
            </a:r>
            <a:r>
              <a:rPr lang="ru-RU" dirty="0"/>
              <a:t>своего рабочего места; </a:t>
            </a:r>
            <a:endParaRPr lang="ru-RU" dirty="0" smtClean="0"/>
          </a:p>
          <a:p>
            <a:r>
              <a:rPr lang="ru-RU" dirty="0" smtClean="0"/>
              <a:t>Навык работы </a:t>
            </a:r>
            <a:r>
              <a:rPr lang="ru-RU" dirty="0"/>
              <a:t>с учебником, со словарем; </a:t>
            </a:r>
            <a:endParaRPr lang="ru-RU" dirty="0" smtClean="0"/>
          </a:p>
          <a:p>
            <a:r>
              <a:rPr lang="ru-RU" dirty="0" smtClean="0"/>
              <a:t>Навык </a:t>
            </a:r>
            <a:r>
              <a:rPr lang="ru-RU" dirty="0"/>
              <a:t>распределения времени; </a:t>
            </a:r>
            <a:endParaRPr lang="ru-RU" dirty="0" smtClean="0"/>
          </a:p>
          <a:p>
            <a:r>
              <a:rPr lang="ru-RU" dirty="0" smtClean="0"/>
              <a:t>Навык </a:t>
            </a:r>
            <a:r>
              <a:rPr lang="ru-RU" dirty="0"/>
              <a:t>проверки работы товарища и самопроверки; </a:t>
            </a:r>
            <a:r>
              <a:rPr lang="ru-RU" dirty="0" smtClean="0"/>
              <a:t>н</a:t>
            </a:r>
          </a:p>
          <a:p>
            <a:r>
              <a:rPr lang="ru-RU" dirty="0" smtClean="0"/>
              <a:t>Навык </a:t>
            </a:r>
            <a:r>
              <a:rPr lang="ru-RU" dirty="0"/>
              <a:t>нахождения ошибки; </a:t>
            </a:r>
            <a:endParaRPr lang="ru-RU" dirty="0" smtClean="0"/>
          </a:p>
          <a:p>
            <a:r>
              <a:rPr lang="ru-RU" dirty="0" smtClean="0"/>
              <a:t>Навык </a:t>
            </a:r>
            <a:r>
              <a:rPr lang="ru-RU" dirty="0"/>
              <a:t>словесной оценки качества работы</a:t>
            </a:r>
          </a:p>
        </p:txBody>
      </p:sp>
    </p:spTree>
    <p:extLst>
      <p:ext uri="{BB962C8B-B14F-4D97-AF65-F5344CB8AC3E}">
        <p14:creationId xmlns:p14="http://schemas.microsoft.com/office/powerpoint/2010/main" val="34571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Литературное чтение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Навык </a:t>
            </a:r>
            <a:r>
              <a:rPr lang="ru-RU" dirty="0"/>
              <a:t>грамотного беглого </a:t>
            </a:r>
            <a:r>
              <a:rPr lang="ru-RU" dirty="0" smtClean="0"/>
              <a:t>чтения;</a:t>
            </a:r>
          </a:p>
          <a:p>
            <a:r>
              <a:rPr lang="ru-RU" dirty="0" smtClean="0"/>
              <a:t>Навык </a:t>
            </a:r>
            <a:r>
              <a:rPr lang="ru-RU" dirty="0"/>
              <a:t>ознакомления с произведениями </a:t>
            </a:r>
            <a:r>
              <a:rPr lang="ru-RU" dirty="0" smtClean="0"/>
              <a:t>литературы </a:t>
            </a:r>
            <a:r>
              <a:rPr lang="ru-RU" dirty="0"/>
              <a:t>и формированием умений работы с </a:t>
            </a:r>
            <a:r>
              <a:rPr lang="ru-RU" dirty="0" smtClean="0"/>
              <a:t>текстом; </a:t>
            </a:r>
          </a:p>
          <a:p>
            <a:r>
              <a:rPr lang="ru-RU" dirty="0" smtClean="0"/>
              <a:t>Умение </a:t>
            </a:r>
            <a:r>
              <a:rPr lang="ru-RU" dirty="0"/>
              <a:t>найти нужную книгу в библиотеке, на прилавке магазина;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подобрать произведение на заданную тему;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оценить выразительное чтение одноклассника; </a:t>
            </a:r>
            <a:endParaRPr lang="ru-RU" dirty="0" smtClean="0"/>
          </a:p>
          <a:p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высказывать своё отношение к прочитанному, к услышанному</a:t>
            </a:r>
          </a:p>
        </p:txBody>
      </p:sp>
    </p:spTree>
    <p:extLst>
      <p:ext uri="{BB962C8B-B14F-4D97-AF65-F5344CB8AC3E}">
        <p14:creationId xmlns:p14="http://schemas.microsoft.com/office/powerpoint/2010/main" val="489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895" y="2349925"/>
            <a:ext cx="3782290" cy="24564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Приёмы для формирования читательской грамотности младшего школьника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«Сам </a:t>
            </a:r>
            <a:r>
              <a:rPr lang="ru-RU" dirty="0"/>
              <a:t>задай </a:t>
            </a:r>
            <a:r>
              <a:rPr lang="ru-RU" dirty="0" smtClean="0"/>
              <a:t>вопрос»;</a:t>
            </a:r>
            <a:endParaRPr lang="ru-RU" dirty="0"/>
          </a:p>
          <a:p>
            <a:r>
              <a:rPr lang="ru-RU" dirty="0" smtClean="0"/>
              <a:t>Словарно-стилистическая </a:t>
            </a:r>
            <a:r>
              <a:rPr lang="ru-RU" dirty="0"/>
              <a:t>работа;</a:t>
            </a:r>
          </a:p>
          <a:p>
            <a:r>
              <a:rPr lang="ru-RU" dirty="0" smtClean="0"/>
              <a:t>Драматизация;</a:t>
            </a:r>
          </a:p>
          <a:p>
            <a:r>
              <a:rPr lang="ru-RU" dirty="0" smtClean="0"/>
              <a:t>«Чтение с остановками»;</a:t>
            </a:r>
          </a:p>
          <a:p>
            <a:r>
              <a:rPr lang="ru-RU" dirty="0" err="1" smtClean="0"/>
              <a:t>Синквейн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«Работа с вопросником»;</a:t>
            </a:r>
          </a:p>
          <a:p>
            <a:r>
              <a:rPr lang="ru-RU" dirty="0" smtClean="0"/>
              <a:t>«Уголки»;</a:t>
            </a:r>
          </a:p>
          <a:p>
            <a:r>
              <a:rPr lang="ru-RU" dirty="0" smtClean="0"/>
              <a:t>Написание творческих работ;</a:t>
            </a:r>
          </a:p>
          <a:p>
            <a:r>
              <a:rPr lang="ru-RU" dirty="0" smtClean="0"/>
              <a:t>«Логическая цепочка»;</a:t>
            </a:r>
          </a:p>
          <a:p>
            <a:r>
              <a:rPr lang="ru-RU" dirty="0" smtClean="0"/>
              <a:t>«Тонкие и толстые вопросы»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0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</a:t>
            </a:r>
            <a:r>
              <a:rPr lang="ru-RU" dirty="0"/>
              <a:t>арифметических счетных </a:t>
            </a:r>
            <a:r>
              <a:rPr lang="ru-RU" dirty="0" smtClean="0"/>
              <a:t>навыков;</a:t>
            </a:r>
          </a:p>
          <a:p>
            <a:r>
              <a:rPr lang="ru-RU" dirty="0"/>
              <a:t>О</a:t>
            </a:r>
            <a:r>
              <a:rPr lang="ru-RU" dirty="0" smtClean="0"/>
              <a:t>знакомление </a:t>
            </a:r>
            <a:r>
              <a:rPr lang="ru-RU" dirty="0"/>
              <a:t>с основами геометрии; </a:t>
            </a:r>
            <a:endParaRPr lang="ru-RU" dirty="0" smtClean="0"/>
          </a:p>
          <a:p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навыка самостоятельного распознавания расположения предметов на плоскости и обозначение этого расположения языковыми </a:t>
            </a:r>
            <a:r>
              <a:rPr lang="ru-RU" dirty="0" smtClean="0"/>
              <a:t>средствами (внизу</a:t>
            </a:r>
            <a:r>
              <a:rPr lang="ru-RU" dirty="0"/>
              <a:t>, вверху, между, рядом, сзади, ближе, </a:t>
            </a:r>
            <a:r>
              <a:rPr lang="ru-RU" dirty="0" smtClean="0"/>
              <a:t>дальше); </a:t>
            </a:r>
          </a:p>
          <a:p>
            <a:r>
              <a:rPr lang="ru-RU" dirty="0"/>
              <a:t>П</a:t>
            </a:r>
            <a:r>
              <a:rPr lang="ru-RU" dirty="0" smtClean="0"/>
              <a:t>рактическое </a:t>
            </a:r>
            <a:r>
              <a:rPr lang="ru-RU" dirty="0"/>
              <a:t>умение ориентироваться во </a:t>
            </a:r>
            <a:r>
              <a:rPr lang="ru-RU" dirty="0" smtClean="0"/>
              <a:t>времени;</a:t>
            </a:r>
          </a:p>
          <a:p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решать задачи, сюжет которых связан с жизненными ситуациями</a:t>
            </a:r>
          </a:p>
        </p:txBody>
      </p:sp>
    </p:spTree>
    <p:extLst>
      <p:ext uri="{BB962C8B-B14F-4D97-AF65-F5344CB8AC3E}">
        <p14:creationId xmlns:p14="http://schemas.microsoft.com/office/powerpoint/2010/main" val="32008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Задания, способствующие развитию </a:t>
            </a:r>
            <a:r>
              <a:rPr lang="ru-RU" dirty="0" smtClean="0"/>
              <a:t>логики</a:t>
            </a:r>
            <a:br>
              <a:rPr lang="ru-RU" dirty="0" smtClean="0"/>
            </a:br>
            <a:r>
              <a:rPr lang="ru-RU" dirty="0" smtClean="0"/>
              <a:t>младших школьников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Ребусы;  </a:t>
            </a:r>
          </a:p>
          <a:p>
            <a:r>
              <a:rPr lang="ru-RU" dirty="0" smtClean="0"/>
              <a:t>«</a:t>
            </a:r>
            <a:r>
              <a:rPr lang="ru-RU" dirty="0"/>
              <a:t>Продолжи ряд чисел</a:t>
            </a:r>
            <a:r>
              <a:rPr lang="ru-RU" dirty="0" smtClean="0"/>
              <a:t>»; </a:t>
            </a:r>
          </a:p>
          <a:p>
            <a:r>
              <a:rPr lang="ru-RU" dirty="0"/>
              <a:t>С</a:t>
            </a:r>
            <a:r>
              <a:rPr lang="ru-RU" dirty="0" smtClean="0"/>
              <a:t>оставление </a:t>
            </a:r>
            <a:r>
              <a:rPr lang="ru-RU" dirty="0"/>
              <a:t>схемы </a:t>
            </a:r>
            <a:r>
              <a:rPr lang="ru-RU" dirty="0" smtClean="0"/>
              <a:t>задачи; </a:t>
            </a:r>
          </a:p>
          <a:p>
            <a:r>
              <a:rPr lang="ru-RU" dirty="0"/>
              <a:t>Р</a:t>
            </a:r>
            <a:r>
              <a:rPr lang="ru-RU" dirty="0" smtClean="0"/>
              <a:t>ешение </a:t>
            </a:r>
            <a:r>
              <a:rPr lang="ru-RU" dirty="0"/>
              <a:t>обратных </a:t>
            </a:r>
            <a:r>
              <a:rPr lang="ru-RU" dirty="0" smtClean="0"/>
              <a:t>задач; </a:t>
            </a:r>
          </a:p>
          <a:p>
            <a:r>
              <a:rPr lang="ru-RU" dirty="0"/>
              <a:t>Р</a:t>
            </a:r>
            <a:r>
              <a:rPr lang="ru-RU" dirty="0" smtClean="0"/>
              <a:t>ешение </a:t>
            </a:r>
            <a:r>
              <a:rPr lang="ru-RU" dirty="0"/>
              <a:t>задач несколькими </a:t>
            </a:r>
            <a:r>
              <a:rPr lang="ru-RU" dirty="0" smtClean="0"/>
              <a:t>способами; </a:t>
            </a:r>
          </a:p>
          <a:p>
            <a:r>
              <a:rPr lang="ru-RU" dirty="0"/>
              <a:t>П</a:t>
            </a:r>
            <a:r>
              <a:rPr lang="ru-RU" dirty="0" smtClean="0"/>
              <a:t>редставление </a:t>
            </a:r>
            <a:r>
              <a:rPr lang="ru-RU" dirty="0"/>
              <a:t>ситуации, описанной в </a:t>
            </a:r>
            <a:r>
              <a:rPr lang="ru-RU" dirty="0" smtClean="0"/>
              <a:t>задаче; </a:t>
            </a:r>
          </a:p>
          <a:p>
            <a:r>
              <a:rPr lang="ru-RU" dirty="0"/>
              <a:t>С</a:t>
            </a:r>
            <a:r>
              <a:rPr lang="ru-RU" dirty="0" smtClean="0"/>
              <a:t>амостоятельное </a:t>
            </a:r>
            <a:r>
              <a:rPr lang="ru-RU" dirty="0"/>
              <a:t>составление </a:t>
            </a:r>
            <a:r>
              <a:rPr lang="ru-RU" dirty="0" smtClean="0"/>
              <a:t>задач; </a:t>
            </a:r>
          </a:p>
          <a:p>
            <a:r>
              <a:rPr lang="ru-RU" dirty="0"/>
              <a:t>Р</a:t>
            </a:r>
            <a:r>
              <a:rPr lang="ru-RU" dirty="0" smtClean="0"/>
              <a:t>ешение </a:t>
            </a:r>
            <a:r>
              <a:rPr lang="ru-RU" dirty="0"/>
              <a:t>логических задач</a:t>
            </a:r>
          </a:p>
        </p:txBody>
      </p:sp>
    </p:spTree>
    <p:extLst>
      <p:ext uri="{BB962C8B-B14F-4D97-AF65-F5344CB8AC3E}">
        <p14:creationId xmlns:p14="http://schemas.microsoft.com/office/powerpoint/2010/main" val="13122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Окружающий мир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Навык </a:t>
            </a:r>
            <a:r>
              <a:rPr lang="ru-RU" dirty="0"/>
              <a:t>обозначения событий во времени языковыми </a:t>
            </a:r>
            <a:r>
              <a:rPr lang="ru-RU" dirty="0" smtClean="0"/>
              <a:t>средствами (сначала</a:t>
            </a:r>
            <a:r>
              <a:rPr lang="ru-RU" dirty="0"/>
              <a:t>, потом, раньше, позднее, до, в одно и то же </a:t>
            </a:r>
            <a:r>
              <a:rPr lang="ru-RU" dirty="0" smtClean="0"/>
              <a:t>время);</a:t>
            </a:r>
          </a:p>
          <a:p>
            <a:r>
              <a:rPr lang="ru-RU" dirty="0" smtClean="0"/>
              <a:t>Признание </a:t>
            </a:r>
            <a:r>
              <a:rPr lang="ru-RU" dirty="0"/>
              <a:t>ребенком здоровья как наиважнейшей ценности </a:t>
            </a:r>
            <a:r>
              <a:rPr lang="ru-RU" dirty="0" smtClean="0"/>
              <a:t>человеческой жизни; </a:t>
            </a:r>
          </a:p>
          <a:p>
            <a:r>
              <a:rPr lang="ru-RU" dirty="0"/>
              <a:t>У</a:t>
            </a:r>
            <a:r>
              <a:rPr lang="ru-RU" dirty="0" smtClean="0"/>
              <a:t>мение </a:t>
            </a:r>
            <a:r>
              <a:rPr lang="ru-RU" dirty="0"/>
              <a:t>заботиться о своем физическом </a:t>
            </a:r>
            <a:r>
              <a:rPr lang="ru-RU" dirty="0" smtClean="0"/>
              <a:t>здоровье;</a:t>
            </a:r>
          </a:p>
          <a:p>
            <a:r>
              <a:rPr lang="ru-RU" dirty="0" smtClean="0"/>
              <a:t>Умение соблюдать </a:t>
            </a:r>
            <a:r>
              <a:rPr lang="ru-RU" dirty="0"/>
              <a:t>правила безопасности жизнедеятельности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1040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Задания, </a:t>
            </a:r>
            <a:r>
              <a:rPr lang="ru-RU" dirty="0"/>
              <a:t>способствующие всестороннему развитию ребёнка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Задания, формирующие базу знаний естественнонаучной </a:t>
            </a:r>
            <a:r>
              <a:rPr lang="ru-RU" dirty="0" smtClean="0"/>
              <a:t>грамотности;</a:t>
            </a:r>
          </a:p>
          <a:p>
            <a:r>
              <a:rPr lang="ru-RU" dirty="0"/>
              <a:t>Задания, направленные на применение знаний на </a:t>
            </a:r>
            <a:r>
              <a:rPr lang="ru-RU" dirty="0" smtClean="0"/>
              <a:t>практике;</a:t>
            </a:r>
          </a:p>
          <a:p>
            <a:r>
              <a:rPr lang="ru-RU" dirty="0"/>
              <a:t>Задания, позволяющие сформировать опыт рассуждения при решении нестандартных задач – жизненных ситуаций</a:t>
            </a:r>
          </a:p>
        </p:txBody>
      </p:sp>
    </p:spTree>
    <p:extLst>
      <p:ext uri="{BB962C8B-B14F-4D97-AF65-F5344CB8AC3E}">
        <p14:creationId xmlns:p14="http://schemas.microsoft.com/office/powerpoint/2010/main" val="126187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104</TotalTime>
  <Words>459</Words>
  <Application>Microsoft Office PowerPoint</Application>
  <PresentationFormat>Широкоэкранный</PresentationFormat>
  <Paragraphs>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Atlas</vt:lpstr>
      <vt:lpstr>Основные направления модернизации учебного процесса с целью формирования функциональной грамотности в начальной школе</vt:lpstr>
      <vt:lpstr>Показатели функциональной грамотности младших школьников</vt:lpstr>
      <vt:lpstr>Русский язык</vt:lpstr>
      <vt:lpstr>Литературное чтение</vt:lpstr>
      <vt:lpstr>Приёмы для формирования читательской грамотности младшего школьника</vt:lpstr>
      <vt:lpstr>Математика</vt:lpstr>
      <vt:lpstr>Задания, способствующие развитию логики младших школьников</vt:lpstr>
      <vt:lpstr>Окружающий мир</vt:lpstr>
      <vt:lpstr>Задания, способствующие всестороннему развитию ребёнка</vt:lpstr>
      <vt:lpstr>Условия успешного развития личности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модернизации учебного процесса с целью формирования функциональной грамотности в начальной школе</dc:title>
  <dc:creator>Admin</dc:creator>
  <cp:lastModifiedBy>Admin</cp:lastModifiedBy>
  <cp:revision>10</cp:revision>
  <dcterms:created xsi:type="dcterms:W3CDTF">2021-11-23T15:38:49Z</dcterms:created>
  <dcterms:modified xsi:type="dcterms:W3CDTF">2023-10-27T16:56:57Z</dcterms:modified>
</cp:coreProperties>
</file>