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3" r:id="rId4"/>
    <p:sldId id="264" r:id="rId5"/>
    <p:sldId id="275" r:id="rId6"/>
    <p:sldId id="266" r:id="rId7"/>
    <p:sldId id="267" r:id="rId8"/>
    <p:sldId id="268" r:id="rId9"/>
    <p:sldId id="269" r:id="rId10"/>
    <p:sldId id="276" r:id="rId11"/>
    <p:sldId id="280" r:id="rId12"/>
    <p:sldId id="281" r:id="rId13"/>
    <p:sldId id="279" r:id="rId14"/>
    <p:sldId id="277" r:id="rId15"/>
    <p:sldId id="270" r:id="rId16"/>
    <p:sldId id="271" r:id="rId17"/>
    <p:sldId id="278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DEF2"/>
    <a:srgbClr val="CDCBE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Желания, направленные на самих себя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Альтруистическая направленность (контрольный этап)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Желания, направленные на близких (друзей)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Альтруистическая направленность (контрольный этап)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Желания, направленные на всё общество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Альтруистическая направленность (контрольный этап)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hape val="cylinder"/>
        <c:axId val="64543360"/>
        <c:axId val="64565632"/>
        <c:axId val="0"/>
      </c:bar3DChart>
      <c:catAx>
        <c:axId val="64543360"/>
        <c:scaling>
          <c:orientation val="minMax"/>
        </c:scaling>
        <c:axPos val="b"/>
        <c:tickLblPos val="nextTo"/>
        <c:crossAx val="64565632"/>
        <c:crosses val="autoZero"/>
        <c:auto val="1"/>
        <c:lblAlgn val="ctr"/>
        <c:lblOffset val="100"/>
      </c:catAx>
      <c:valAx>
        <c:axId val="64565632"/>
        <c:scaling>
          <c:orientation val="minMax"/>
        </c:scaling>
        <c:axPos val="l"/>
        <c:majorGridlines/>
        <c:numFmt formatCode="General" sourceLinked="1"/>
        <c:tickLblPos val="nextTo"/>
        <c:crossAx val="645433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43746962185279"/>
          <c:y val="0.18217294308415688"/>
          <c:w val="0.33230327111888913"/>
          <c:h val="0.41678334533446354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Желания, направленные на себя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Альтруистическая направленность (интерпретационный этап)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Желания, направленные на друзей и близких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Альтруистическая направленность (интерпретационный этап)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Желания, направленные на всё общство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Альтруистическая направленность (интерпретационный этап)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hape val="cylinder"/>
        <c:axId val="90821760"/>
        <c:axId val="90823296"/>
        <c:axId val="0"/>
      </c:bar3DChart>
      <c:catAx>
        <c:axId val="90821760"/>
        <c:scaling>
          <c:orientation val="minMax"/>
        </c:scaling>
        <c:axPos val="b"/>
        <c:tickLblPos val="nextTo"/>
        <c:crossAx val="90823296"/>
        <c:crosses val="autoZero"/>
        <c:auto val="1"/>
        <c:lblAlgn val="ctr"/>
        <c:lblOffset val="100"/>
      </c:catAx>
      <c:valAx>
        <c:axId val="90823296"/>
        <c:scaling>
          <c:orientation val="minMax"/>
        </c:scaling>
        <c:axPos val="l"/>
        <c:majorGridlines/>
        <c:numFmt formatCode="General" sourceLinked="1"/>
        <c:tickLblPos val="nextTo"/>
        <c:crossAx val="908217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917821036259626"/>
          <c:y val="0.15130658381431786"/>
          <c:w val="0.3323032711188893"/>
          <c:h val="0.41678334533446365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EC38D-8B65-4052-B85D-7913BD7D3AA3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F0AFD-0BB1-4275-A8D3-4A8743DFA3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1123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F0AFD-0BB1-4275-A8D3-4A8743DFA36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6846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0082D-69B1-4542-89A8-4C73413ECE41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0%D1%83%D0%B3%D0%BE%D0%B9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s://ru.wikipedia.org/wiki/%D0%9A%D0%BE%D0%BD%D1%82,_%D0%9E%D0%B3%D1%8E%D1%81%D1%82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188640"/>
            <a:ext cx="734481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Социально-педагогический проект на тему:</a:t>
            </a:r>
            <a:endParaRPr lang="ru-RU" sz="4000" b="1" i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3789040"/>
            <a:ext cx="4139952" cy="2304256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проекта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лицей №5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Потапова Наталья Александровна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8424936" cy="1584176"/>
          </a:xfrm>
        </p:spPr>
        <p:txBody>
          <a:bodyPr numCol="1"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«Изменение    смысловых ориентиров:   от  эгоизма  до альтруизма»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778098"/>
          </a:xfrm>
        </p:spPr>
        <p:txBody>
          <a:bodyPr>
            <a:normAutofit fontScale="90000"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 этап (теоретический анализ)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Более полно раскрыть содержание и значение некоторых базовых ценностей:</a:t>
            </a:r>
          </a:p>
          <a:p>
            <a:pPr>
              <a:buFontTx/>
              <a:buChar char="-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патриотизма;</a:t>
            </a:r>
          </a:p>
          <a:p>
            <a:pPr>
              <a:buFontTx/>
              <a:buChar char="-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семьи и социальной солидарности;</a:t>
            </a:r>
          </a:p>
          <a:p>
            <a:pPr>
              <a:buFontTx/>
              <a:buChar char="-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природы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B192B"/>
                </a:solidFill>
                <a:latin typeface="Times New Roman" pitchFamily="18" charset="0"/>
                <a:cs typeface="Times New Roman" pitchFamily="18" charset="0"/>
              </a:rPr>
              <a:t> «Несчастно то образование, которое не переходит в нравственность и благочестие».                                                                                                          Я.А.Коменский </a:t>
            </a:r>
          </a:p>
          <a:p>
            <a:pPr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B192B"/>
                </a:solidFill>
                <a:latin typeface="Times New Roman" pitchFamily="18" charset="0"/>
                <a:cs typeface="Times New Roman" pitchFamily="18" charset="0"/>
              </a:rPr>
              <a:t> «Кто движется вперед в науках, но отстаёт в нравственности, тот более идет назад, чем вперед». </a:t>
            </a:r>
          </a:p>
          <a:p>
            <a:pPr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B192B"/>
                </a:solidFill>
                <a:latin typeface="Times New Roman" pitchFamily="18" charset="0"/>
                <a:cs typeface="Times New Roman" pitchFamily="18" charset="0"/>
              </a:rPr>
              <a:t>      Аристотель</a:t>
            </a:r>
          </a:p>
          <a:p>
            <a:pPr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922114"/>
          </a:xfrm>
        </p:spPr>
        <p:txBody>
          <a:bodyPr>
            <a:no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 этап: корректировка и реализация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«Геометрика  ТИКО»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N060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491880" y="3645024"/>
            <a:ext cx="2340864" cy="2977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Содержимое 13" descr="DSCN058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 b="20941"/>
          <a:stretch>
            <a:fillRect/>
          </a:stretch>
        </p:blipFill>
        <p:spPr>
          <a:xfrm>
            <a:off x="611560" y="1412776"/>
            <a:ext cx="412699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катя и софия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44" y="4005064"/>
            <a:ext cx="3121152" cy="2340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DSCN061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24128" y="4005064"/>
            <a:ext cx="3121152" cy="2340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DSCN057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364088" y="1412776"/>
            <a:ext cx="3121152" cy="2340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Экскурсия к памятнику танк Т - 34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63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401685" cy="4801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IMG_263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67544" y="1772816"/>
            <a:ext cx="8388424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Сетевой проект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«Интересные места России»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музей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15616" y="1621732"/>
            <a:ext cx="7200800" cy="4793715"/>
          </a:xfrm>
        </p:spPr>
      </p:pic>
      <p:pic>
        <p:nvPicPr>
          <p:cNvPr id="5" name="Рисунок 4" descr="музей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05220" y="1606987"/>
            <a:ext cx="7200800" cy="4796154"/>
          </a:xfrm>
          <a:prstGeom prst="rect">
            <a:avLst/>
          </a:prstGeom>
        </p:spPr>
      </p:pic>
      <p:pic>
        <p:nvPicPr>
          <p:cNvPr id="6" name="Рисунок 5" descr="музей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44067" y="1590088"/>
            <a:ext cx="7230536" cy="4813054"/>
          </a:xfrm>
          <a:prstGeom prst="rect">
            <a:avLst/>
          </a:prstGeom>
        </p:spPr>
      </p:pic>
      <p:pic>
        <p:nvPicPr>
          <p:cNvPr id="7" name="Рисунок 6" descr="музей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105219" y="1590087"/>
            <a:ext cx="7283205" cy="4840976"/>
          </a:xfrm>
          <a:prstGeom prst="rect">
            <a:avLst/>
          </a:prstGeom>
        </p:spPr>
      </p:pic>
      <p:pic>
        <p:nvPicPr>
          <p:cNvPr id="9" name="Рисунок 8" descr="музей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044067" y="1590087"/>
            <a:ext cx="7200800" cy="4789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музей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74266" y="1299721"/>
            <a:ext cx="7740401" cy="5148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акция «Зелёный уголок»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цветы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9632" y="1196752"/>
            <a:ext cx="6969684" cy="5229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цветы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31640" y="1268760"/>
            <a:ext cx="6904128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цветы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31640" y="1340768"/>
            <a:ext cx="6825030" cy="5121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цветы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259632" y="1268760"/>
            <a:ext cx="6912768" cy="5186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цветы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331640" y="1222247"/>
            <a:ext cx="6887506" cy="5167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акция «Маленькое чудо»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чудо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116219" y="1340768"/>
            <a:ext cx="6864032" cy="5148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чудо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43608" y="1196752"/>
            <a:ext cx="7063705" cy="530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чудо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043608" y="1186110"/>
            <a:ext cx="7079325" cy="5311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 этап: анализ и оценка результатов проекта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52565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Первый уровень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     приобретение младшим школьником социальных знаний, первичное понимание социальной реальности и повседневной жизни.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(Школьник  знает и понимает общественную жизнь)</a:t>
            </a: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Второй уровень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получение школьником опыта переживания и  позитивного отношения к базовым ценностям общества.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(Школьник ценит общественную жизнь)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Третий уровень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получение школьником опыта самостоятельного общественного действия.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(Школьник  самостоятельно действует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общественной жизни)</a:t>
            </a:r>
          </a:p>
          <a:p>
            <a:pPr>
              <a:buNone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Проведённые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 по всем направлениям воспитательной деятельности, широкое вовлечение учащихся, родителей, привлечение детей к участию в сетевых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проектах, социальных акциях позволили повысить уровень воспитанности, нравственности и альтруизма у моих учащихся.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698976" cy="3082354"/>
          </a:xfrm>
        </p:spPr>
        <p:txBody>
          <a:bodyPr>
            <a:normAutofit fontScale="90000"/>
          </a:bodyPr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«Легче зажечь одну маленькую свечу, чем клясть темноту».</a:t>
            </a:r>
            <a:b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Конфуций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501008"/>
            <a:ext cx="4104456" cy="31683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больше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2775749" cy="3647361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3851610"/>
            <a:ext cx="59401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000" b="1" i="0" u="none" strike="noStrik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поверить в добро, надо начать делать его».</a:t>
            </a:r>
            <a:br>
              <a:rPr kumimoji="0" lang="ru-RU" sz="4000" b="1" i="0" u="none" strike="noStrik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Л.Н. Толстой</a:t>
            </a:r>
            <a:endParaRPr kumimoji="0" lang="ru-RU" sz="4000" b="1" i="0" u="none" strike="noStrike" spc="50" normalizeH="0" baseline="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32040" y="3717032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11256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потребность общества в широко образованных, высоконравственных людях;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разнообразие источников сильного воздействия на сферу нравственности как позитивного, так и негативного характера;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вооружение нравственными знаниями для представления о последствиях нарушения норм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76872"/>
            <a:ext cx="9144000" cy="1684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8" name="Picture 12" descr="http://www.ukazka.ru/img/g/uk9153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3284984"/>
            <a:ext cx="2341494" cy="315808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Анализ ситуации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opt.intser.ru/131974-thickbox_default/rab_po_nov_st_duh_nrav_razv_monit_rezult_kn_moih_razm_3_kl_loginovafgo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192" y="1124744"/>
            <a:ext cx="2266088" cy="30963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http://www.only-books.ru/other/dukhovno-nravstvennoe-razvitie-i-vospitanie-uchashchikhsya/dukhovno-nravstvennoe-razvitie-i-vospitanie-uchashchikhsy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1196752"/>
            <a:ext cx="2376264" cy="3310927"/>
          </a:xfrm>
          <a:prstGeom prst="rect">
            <a:avLst/>
          </a:prstGeom>
          <a:noFill/>
        </p:spPr>
      </p:pic>
      <p:pic>
        <p:nvPicPr>
          <p:cNvPr id="19464" name="Picture 8" descr="http://www.kalipso.catalog.ppub.ru/images/big/7e4e5f5b-e358-11e0-acba-0010188906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3284984"/>
            <a:ext cx="2376264" cy="3183496"/>
          </a:xfrm>
          <a:prstGeom prst="rect">
            <a:avLst/>
          </a:prstGeom>
          <a:noFill/>
        </p:spPr>
      </p:pic>
      <p:pic>
        <p:nvPicPr>
          <p:cNvPr id="19466" name="Picture 10" descr="http://www.ukazka.ru/img/b/uk4839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91880" y="1124744"/>
            <a:ext cx="2088232" cy="32325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5688632" cy="308235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31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Альтруизм 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  <a:hlinkClick r:id="rId2" tooltip="Латинский язык"/>
              </a:rPr>
              <a:t>лат.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la-Latn" sz="31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Alter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31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  <a:hlinkClick r:id="rId3" tooltip="Другой"/>
              </a:rPr>
              <a:t>другой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, другие) — понятие, которым осмысливается активность, связанная с бескорыстной заботой о благополучии других.</a:t>
            </a:r>
            <a:endParaRPr lang="ru-RU" sz="31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429000"/>
            <a:ext cx="8496944" cy="27922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альтруизма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ввёл французский философ и основатель социологии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tooltip="Конт, Огюст"/>
              </a:rPr>
              <a:t>Огюст Конт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Он характеризует им бескорыстные побуждения человека, влекущие за собой поступки на пользу других людей.</a:t>
            </a:r>
          </a:p>
          <a:p>
            <a:endParaRPr lang="ru-RU" dirty="0"/>
          </a:p>
        </p:txBody>
      </p:sp>
      <p:pic>
        <p:nvPicPr>
          <p:cNvPr id="7172" name="Picture 4" descr="http://www.jornallivre.com.br/images_enviadas/quem-foi-augusto-comteimages-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476672"/>
            <a:ext cx="2714625" cy="2714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Анализ ситуации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Проблемы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3900" b="1" dirty="0" smtClean="0">
                <a:solidFill>
                  <a:srgbClr val="002060"/>
                </a:solidFill>
              </a:rPr>
              <a:t> </a:t>
            </a:r>
            <a:r>
              <a:rPr lang="ru-RU" sz="3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низкая общественная направленность и ориентация на близких людей;</a:t>
            </a:r>
          </a:p>
          <a:p>
            <a:r>
              <a:rPr lang="ru-RU" sz="3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своих желаниях ориентируются прежде всего на себя, пренебрегая интересами окружающих; </a:t>
            </a:r>
          </a:p>
          <a:p>
            <a:r>
              <a:rPr lang="ru-RU" sz="3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желания детей имеют ярко выраженную эгоистическую направленность.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оздание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оптимальных условий для формирования духовно-нравственных ценностей личности младшего школьника в частности формирования более выраженной альтруистической направленности у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формировать чувство патриотизма, воспитывать понимание значимости мира на Земле;</a:t>
            </a:r>
          </a:p>
          <a:p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развивать навыки организации и осуществления сотрудничества со сверстниками, родителями в решении общих проблем;</a:t>
            </a:r>
          </a:p>
          <a:p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развивать доброжелательность и эмоциональную отзывчивость, понимание и сопереживание другим людям; </a:t>
            </a:r>
          </a:p>
          <a:p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воспитывать ценностное отношение к природе;</a:t>
            </a:r>
          </a:p>
          <a:p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формировать у обучающихся уважительное отношение к родителям, желание бескорыстно помочь.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психолого-педагогической литературы, положительного опыта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духовно-нравственного воспитания.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Корректировка и реализация скорректированного плана воспитательной работы.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и оценка результатов проекта.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663085"/>
            <a:ext cx="1224136" cy="194598"/>
          </a:xfrm>
          <a:prstGeom prst="rect">
            <a:avLst/>
          </a:prstGeom>
          <a:solidFill>
            <a:srgbClr val="CDC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1466</TotalTime>
  <Words>415</Words>
  <Application>Microsoft Office PowerPoint</Application>
  <PresentationFormat>Экран (4:3)</PresentationFormat>
  <Paragraphs>60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«Изменение    смысловых ориентиров:   от  эгоизма  до альтруизма»</vt:lpstr>
      <vt:lpstr>Актуальность проекта</vt:lpstr>
      <vt:lpstr>Анализ ситуации</vt:lpstr>
      <vt:lpstr>. Альтруизм (лат. Alter — другой, другие) — понятие, которым осмысливается активность, связанная с бескорыстной заботой о благополучии других.</vt:lpstr>
      <vt:lpstr>Анализ ситуации</vt:lpstr>
      <vt:lpstr>Проблемы</vt:lpstr>
      <vt:lpstr>Цель проекта</vt:lpstr>
      <vt:lpstr>Задачи проекта</vt:lpstr>
      <vt:lpstr>Этапы реализации проекта</vt:lpstr>
      <vt:lpstr>1 этап (теоретический анализ)</vt:lpstr>
      <vt:lpstr>2 этап: корректировка и реализация «Геометрика  ТИКО»</vt:lpstr>
      <vt:lpstr>Экскурсия к памятнику танк Т - 34</vt:lpstr>
      <vt:lpstr>Сетевой проект  «Интересные места России»</vt:lpstr>
      <vt:lpstr>акция «Зелёный уголок»</vt:lpstr>
      <vt:lpstr>акция «Маленькое чудо»</vt:lpstr>
      <vt:lpstr>3 этап: анализ и оценка результатов проекта</vt:lpstr>
      <vt:lpstr>Планируемые результаты</vt:lpstr>
      <vt:lpstr>Вывод</vt:lpstr>
      <vt:lpstr>«Легче зажечь одну маленькую свечу, чем клясть темноту».  Конфуций 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Сиреневая мечта</dc:title>
  <dc:creator>Татьяна</dc:creator>
  <cp:lastModifiedBy>Наталья</cp:lastModifiedBy>
  <cp:revision>132</cp:revision>
  <dcterms:created xsi:type="dcterms:W3CDTF">2015-03-01T14:17:37Z</dcterms:created>
  <dcterms:modified xsi:type="dcterms:W3CDTF">2016-01-14T21:07:58Z</dcterms:modified>
</cp:coreProperties>
</file>