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75" r:id="rId3"/>
    <p:sldId id="258" r:id="rId4"/>
    <p:sldId id="284" r:id="rId5"/>
    <p:sldId id="285" r:id="rId6"/>
    <p:sldId id="279" r:id="rId7"/>
    <p:sldId id="283" r:id="rId8"/>
    <p:sldId id="282" r:id="rId9"/>
    <p:sldId id="281" r:id="rId10"/>
    <p:sldId id="289" r:id="rId11"/>
    <p:sldId id="288" r:id="rId12"/>
    <p:sldId id="278" r:id="rId13"/>
    <p:sldId id="287" r:id="rId14"/>
    <p:sldId id="286" r:id="rId15"/>
    <p:sldId id="280" r:id="rId16"/>
    <p:sldId id="272" r:id="rId17"/>
    <p:sldId id="290" r:id="rId18"/>
    <p:sldId id="271" r:id="rId19"/>
    <p:sldId id="274" r:id="rId20"/>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94" autoAdjust="0"/>
    <p:restoredTop sz="94673" autoAdjust="0"/>
  </p:normalViewPr>
  <p:slideViewPr>
    <p:cSldViewPr>
      <p:cViewPr varScale="1">
        <p:scale>
          <a:sx n="69" d="100"/>
          <a:sy n="69" d="100"/>
        </p:scale>
        <p:origin x="-1416" y="-102"/>
      </p:cViewPr>
      <p:guideLst>
        <p:guide orient="horz" pos="2160"/>
        <p:guide pos="2880"/>
      </p:guideLst>
    </p:cSldViewPr>
  </p:slideViewPr>
  <p:outlineViewPr>
    <p:cViewPr>
      <p:scale>
        <a:sx n="33" d="100"/>
        <a:sy n="33" d="100"/>
      </p:scale>
      <p:origin x="0" y="1746"/>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142D80C-AD8C-4303-9DA2-CD50C821C08E}" type="datetimeFigureOut">
              <a:rPr lang="ru-RU" smtClean="0"/>
              <a:pPr/>
              <a:t>17.10.2016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690D103-E80B-4D19-A97E-45F70C8E31C8}" type="slidenum">
              <a:rPr lang="ru-RU" smtClean="0"/>
              <a:pPr/>
              <a:t>‹#›</a:t>
            </a:fld>
            <a:endParaRPr lang="ru-RU"/>
          </a:p>
        </p:txBody>
      </p:sp>
    </p:spTree>
  </p:cSld>
  <p:clrMapOvr>
    <a:masterClrMapping/>
  </p:clrMapOvr>
  <p:transition>
    <p:dissolv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142D80C-AD8C-4303-9DA2-CD50C821C08E}" type="datetimeFigureOut">
              <a:rPr lang="ru-RU" smtClean="0"/>
              <a:pPr/>
              <a:t>17.10.2016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690D103-E80B-4D19-A97E-45F70C8E31C8}" type="slidenum">
              <a:rPr lang="ru-RU" smtClean="0"/>
              <a:pPr/>
              <a:t>‹#›</a:t>
            </a:fld>
            <a:endParaRPr lang="ru-RU"/>
          </a:p>
        </p:txBody>
      </p:sp>
    </p:spTree>
  </p:cSld>
  <p:clrMapOvr>
    <a:masterClrMapping/>
  </p:clrMapOvr>
  <p:transition>
    <p:dissolv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142D80C-AD8C-4303-9DA2-CD50C821C08E}" type="datetimeFigureOut">
              <a:rPr lang="ru-RU" smtClean="0"/>
              <a:pPr/>
              <a:t>17.10.2016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690D103-E80B-4D19-A97E-45F70C8E31C8}" type="slidenum">
              <a:rPr lang="ru-RU" smtClean="0"/>
              <a:pPr/>
              <a:t>‹#›</a:t>
            </a:fld>
            <a:endParaRPr lang="ru-RU"/>
          </a:p>
        </p:txBody>
      </p:sp>
    </p:spTree>
  </p:cSld>
  <p:clrMapOvr>
    <a:masterClrMapping/>
  </p:clrMapOvr>
  <p:transition>
    <p:dissolv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142D80C-AD8C-4303-9DA2-CD50C821C08E}" type="datetimeFigureOut">
              <a:rPr lang="ru-RU" smtClean="0"/>
              <a:pPr/>
              <a:t>17.10.2016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690D103-E80B-4D19-A97E-45F70C8E31C8}" type="slidenum">
              <a:rPr lang="ru-RU" smtClean="0"/>
              <a:pPr/>
              <a:t>‹#›</a:t>
            </a:fld>
            <a:endParaRPr lang="ru-RU"/>
          </a:p>
        </p:txBody>
      </p:sp>
    </p:spTree>
  </p:cSld>
  <p:clrMapOvr>
    <a:masterClrMapping/>
  </p:clrMapOvr>
  <p:transition>
    <p:dissolv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142D80C-AD8C-4303-9DA2-CD50C821C08E}" type="datetimeFigureOut">
              <a:rPr lang="ru-RU" smtClean="0"/>
              <a:pPr/>
              <a:t>17.10.2016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690D103-E80B-4D19-A97E-45F70C8E31C8}" type="slidenum">
              <a:rPr lang="ru-RU" smtClean="0"/>
              <a:pPr/>
              <a:t>‹#›</a:t>
            </a:fld>
            <a:endParaRPr lang="ru-RU"/>
          </a:p>
        </p:txBody>
      </p:sp>
    </p:spTree>
  </p:cSld>
  <p:clrMapOvr>
    <a:masterClrMapping/>
  </p:clrMapOvr>
  <p:transition>
    <p:dissolv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142D80C-AD8C-4303-9DA2-CD50C821C08E}" type="datetimeFigureOut">
              <a:rPr lang="ru-RU" smtClean="0"/>
              <a:pPr/>
              <a:t>17.10.2016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9690D103-E80B-4D19-A97E-45F70C8E31C8}" type="slidenum">
              <a:rPr lang="ru-RU" smtClean="0"/>
              <a:pPr/>
              <a:t>‹#›</a:t>
            </a:fld>
            <a:endParaRPr lang="ru-RU"/>
          </a:p>
        </p:txBody>
      </p:sp>
    </p:spTree>
  </p:cSld>
  <p:clrMapOvr>
    <a:masterClrMapping/>
  </p:clrMapOvr>
  <p:transition>
    <p:dissolv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142D80C-AD8C-4303-9DA2-CD50C821C08E}" type="datetimeFigureOut">
              <a:rPr lang="ru-RU" smtClean="0"/>
              <a:pPr/>
              <a:t>17.10.2016</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9690D103-E80B-4D19-A97E-45F70C8E31C8}" type="slidenum">
              <a:rPr lang="ru-RU" smtClean="0"/>
              <a:pPr/>
              <a:t>‹#›</a:t>
            </a:fld>
            <a:endParaRPr lang="ru-RU"/>
          </a:p>
        </p:txBody>
      </p:sp>
    </p:spTree>
  </p:cSld>
  <p:clrMapOvr>
    <a:masterClrMapping/>
  </p:clrMapOvr>
  <p:transition>
    <p:dissolv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142D80C-AD8C-4303-9DA2-CD50C821C08E}" type="datetimeFigureOut">
              <a:rPr lang="ru-RU" smtClean="0"/>
              <a:pPr/>
              <a:t>17.10.2016</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9690D103-E80B-4D19-A97E-45F70C8E31C8}" type="slidenum">
              <a:rPr lang="ru-RU" smtClean="0"/>
              <a:pPr/>
              <a:t>‹#›</a:t>
            </a:fld>
            <a:endParaRPr lang="ru-RU"/>
          </a:p>
        </p:txBody>
      </p:sp>
    </p:spTree>
  </p:cSld>
  <p:clrMapOvr>
    <a:masterClrMapping/>
  </p:clrMapOvr>
  <p:transition>
    <p:dissolv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142D80C-AD8C-4303-9DA2-CD50C821C08E}" type="datetimeFigureOut">
              <a:rPr lang="ru-RU" smtClean="0"/>
              <a:pPr/>
              <a:t>17.10.2016</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9690D103-E80B-4D19-A97E-45F70C8E31C8}" type="slidenum">
              <a:rPr lang="ru-RU" smtClean="0"/>
              <a:pPr/>
              <a:t>‹#›</a:t>
            </a:fld>
            <a:endParaRPr lang="ru-RU"/>
          </a:p>
        </p:txBody>
      </p:sp>
    </p:spTree>
  </p:cSld>
  <p:clrMapOvr>
    <a:masterClrMapping/>
  </p:clrMapOvr>
  <p:transition>
    <p:dissolv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142D80C-AD8C-4303-9DA2-CD50C821C08E}" type="datetimeFigureOut">
              <a:rPr lang="ru-RU" smtClean="0"/>
              <a:pPr/>
              <a:t>17.10.2016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9690D103-E80B-4D19-A97E-45F70C8E31C8}" type="slidenum">
              <a:rPr lang="ru-RU" smtClean="0"/>
              <a:pPr/>
              <a:t>‹#›</a:t>
            </a:fld>
            <a:endParaRPr lang="ru-RU"/>
          </a:p>
        </p:txBody>
      </p:sp>
    </p:spTree>
  </p:cSld>
  <p:clrMapOvr>
    <a:masterClrMapping/>
  </p:clrMapOvr>
  <p:transition>
    <p:dissolv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142D80C-AD8C-4303-9DA2-CD50C821C08E}" type="datetimeFigureOut">
              <a:rPr lang="ru-RU" smtClean="0"/>
              <a:pPr/>
              <a:t>17.10.2016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9690D103-E80B-4D19-A97E-45F70C8E31C8}" type="slidenum">
              <a:rPr lang="ru-RU" smtClean="0"/>
              <a:pPr/>
              <a:t>‹#›</a:t>
            </a:fld>
            <a:endParaRPr lang="ru-RU"/>
          </a:p>
        </p:txBody>
      </p:sp>
    </p:spTree>
  </p:cSld>
  <p:clrMapOvr>
    <a:masterClrMapping/>
  </p:clrMapOvr>
  <p:transition>
    <p:dissolv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142D80C-AD8C-4303-9DA2-CD50C821C08E}" type="datetimeFigureOut">
              <a:rPr lang="ru-RU" smtClean="0"/>
              <a:pPr/>
              <a:t>17.10.2016</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690D103-E80B-4D19-A97E-45F70C8E31C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ransition>
    <p:dissolve/>
  </p:transition>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9.jpeg"/></Relationships>
</file>

<file path=ppt/slides/_rels/slide12.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1.jpeg"/><Relationship Id="rId1" Type="http://schemas.openxmlformats.org/officeDocument/2006/relationships/slideLayout" Target="../slideLayouts/slideLayout1.xml"/><Relationship Id="rId5" Type="http://schemas.openxmlformats.org/officeDocument/2006/relationships/image" Target="../media/image12.jpeg"/><Relationship Id="rId4" Type="http://schemas.openxmlformats.org/officeDocument/2006/relationships/image" Target="../media/image11.jpeg"/></Relationships>
</file>

<file path=ppt/slides/_rels/slide13.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14.jpeg"/></Relationships>
</file>

<file path=ppt/slides/_rels/slide14.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16.jpeg"/></Relationships>
</file>

<file path=ppt/slides/_rels/slide15.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18.jpeg"/></Relationships>
</file>

<file path=ppt/slides/_rels/slide16.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jpeg"/><Relationship Id="rId1" Type="http://schemas.openxmlformats.org/officeDocument/2006/relationships/slideLayout" Target="../slideLayouts/slideLayout1.xml"/><Relationship Id="rId5" Type="http://schemas.openxmlformats.org/officeDocument/2006/relationships/image" Target="../media/image21.jpeg"/><Relationship Id="rId4" Type="http://schemas.openxmlformats.org/officeDocument/2006/relationships/image" Target="../media/image20.jpeg"/></Relationships>
</file>

<file path=ppt/slides/_rels/slide17.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23.jpeg"/></Relationships>
</file>

<file path=ppt/slides/_rels/slide18.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25.jpeg"/></Relationships>
</file>

<file path=ppt/slides/_rels/slide1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5.jpeg"/></Relationships>
</file>

<file path=ppt/slides/_rels/slide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Detskaya-29.jpg"/>
          <p:cNvPicPr>
            <a:picLocks noChangeAspect="1"/>
          </p:cNvPicPr>
          <p:nvPr/>
        </p:nvPicPr>
        <p:blipFill>
          <a:blip r:embed="rId2" cstate="print"/>
          <a:stretch>
            <a:fillRect/>
          </a:stretch>
        </p:blipFill>
        <p:spPr>
          <a:xfrm>
            <a:off x="0" y="0"/>
            <a:ext cx="9181023" cy="6858000"/>
          </a:xfrm>
          <a:prstGeom prst="rect">
            <a:avLst/>
          </a:prstGeom>
        </p:spPr>
      </p:pic>
      <p:sp>
        <p:nvSpPr>
          <p:cNvPr id="2" name="Заголовок 1"/>
          <p:cNvSpPr>
            <a:spLocks noGrp="1"/>
          </p:cNvSpPr>
          <p:nvPr>
            <p:ph type="ctrTitle"/>
          </p:nvPr>
        </p:nvSpPr>
        <p:spPr>
          <a:xfrm>
            <a:off x="1043608" y="1052736"/>
            <a:ext cx="6982544" cy="2664296"/>
          </a:xfrm>
        </p:spPr>
        <p:txBody>
          <a:bodyPr>
            <a:normAutofit fontScale="90000"/>
          </a:bodyPr>
          <a:lstStyle/>
          <a:p>
            <a:r>
              <a:rPr lang="ru-RU" dirty="0" smtClean="0">
                <a:solidFill>
                  <a:schemeClr val="tx1"/>
                </a:solidFill>
                <a:latin typeface="Monotype Corsiva" pitchFamily="66" charset="0"/>
                <a:cs typeface="Times New Roman" pitchFamily="18" charset="0"/>
              </a:rPr>
              <a:t> </a:t>
            </a:r>
            <a:r>
              <a:rPr lang="ru-RU" sz="4800" dirty="0" smtClean="0">
                <a:solidFill>
                  <a:srgbClr val="002060"/>
                </a:solidFill>
                <a:latin typeface="+mn-lt"/>
                <a:cs typeface="Times New Roman" pitchFamily="18" charset="0"/>
              </a:rPr>
              <a:t>Развитие мелкой моторики рук посредством </a:t>
            </a:r>
            <a:r>
              <a:rPr lang="ru-RU" sz="4800" dirty="0" err="1" smtClean="0">
                <a:solidFill>
                  <a:srgbClr val="002060"/>
                </a:solidFill>
                <a:latin typeface="+mn-lt"/>
                <a:cs typeface="Times New Roman" pitchFamily="18" charset="0"/>
              </a:rPr>
              <a:t>тестопластики</a:t>
            </a:r>
            <a:endParaRPr lang="ru-RU" sz="4800" dirty="0">
              <a:solidFill>
                <a:srgbClr val="002060"/>
              </a:solidFill>
              <a:latin typeface="+mn-lt"/>
            </a:endParaRPr>
          </a:p>
        </p:txBody>
      </p:sp>
      <p:sp>
        <p:nvSpPr>
          <p:cNvPr id="3" name="Подзаголовок 2"/>
          <p:cNvSpPr>
            <a:spLocks noGrp="1"/>
          </p:cNvSpPr>
          <p:nvPr>
            <p:ph type="subTitle" idx="1"/>
          </p:nvPr>
        </p:nvSpPr>
        <p:spPr/>
        <p:txBody>
          <a:bodyPr>
            <a:normAutofit/>
          </a:bodyPr>
          <a:lstStyle/>
          <a:p>
            <a:r>
              <a:rPr lang="ru-RU" sz="2400" dirty="0" smtClean="0">
                <a:solidFill>
                  <a:srgbClr val="002060"/>
                </a:solidFill>
              </a:rPr>
              <a:t>Подготовила :</a:t>
            </a:r>
          </a:p>
          <a:p>
            <a:r>
              <a:rPr lang="ru-RU" sz="2400" dirty="0" smtClean="0">
                <a:solidFill>
                  <a:srgbClr val="002060"/>
                </a:solidFill>
              </a:rPr>
              <a:t>Воспитатель МБОУ ЦО № 44</a:t>
            </a:r>
          </a:p>
          <a:p>
            <a:r>
              <a:rPr lang="ru-RU" sz="2400" dirty="0" smtClean="0">
                <a:solidFill>
                  <a:srgbClr val="002060"/>
                </a:solidFill>
              </a:rPr>
              <a:t>Мирошниченко Е.Г.</a:t>
            </a:r>
            <a:endParaRPr lang="ru-RU" sz="2400" dirty="0">
              <a:solidFill>
                <a:srgbClr val="002060"/>
              </a:solidFill>
            </a:endParaRPr>
          </a:p>
        </p:txBody>
      </p:sp>
    </p:spTree>
  </p:cSld>
  <p:clrMapOvr>
    <a:masterClrMapping/>
  </p:clrMapOvr>
  <p:transition>
    <p:wipe dir="d"/>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Detskaya-29.jpg"/>
          <p:cNvPicPr>
            <a:picLocks noGrp="1" noChangeAspect="1"/>
          </p:cNvPicPr>
          <p:nvPr>
            <p:ph idx="4294967295"/>
          </p:nvPr>
        </p:nvPicPr>
        <p:blipFill>
          <a:blip r:embed="rId2" cstate="print"/>
          <a:stretch>
            <a:fillRect/>
          </a:stretch>
        </p:blipFill>
        <p:spPr>
          <a:xfrm>
            <a:off x="0" y="0"/>
            <a:ext cx="9144000" cy="6858000"/>
          </a:xfrm>
        </p:spPr>
      </p:pic>
      <p:sp>
        <p:nvSpPr>
          <p:cNvPr id="43009" name="Rectangle 1"/>
          <p:cNvSpPr>
            <a:spLocks noChangeArrowheads="1"/>
          </p:cNvSpPr>
          <p:nvPr/>
        </p:nvSpPr>
        <p:spPr bwMode="auto">
          <a:xfrm>
            <a:off x="1763688" y="723483"/>
            <a:ext cx="6048672" cy="480131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b="0" i="0" u="none" strike="noStrike" cap="none" normalizeH="0" baseline="0" dirty="0" smtClean="0">
                <a:ln>
                  <a:noFill/>
                </a:ln>
                <a:solidFill>
                  <a:srgbClr val="002060"/>
                </a:solidFill>
                <a:effectLst/>
                <a:ea typeface="Calibri" pitchFamily="34" charset="0"/>
                <a:cs typeface="Times New Roman" pitchFamily="18" charset="0"/>
              </a:rPr>
              <a:t>Воспитатель: Ребята скажите ,а что можно приготовить из яблок.</a:t>
            </a:r>
            <a:endParaRPr kumimoji="0" lang="ru-RU" b="0" i="0" u="none" strike="noStrike" cap="none" normalizeH="0" baseline="0" dirty="0" smtClean="0">
              <a:ln>
                <a:noFill/>
              </a:ln>
              <a:solidFill>
                <a:srgbClr val="002060"/>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b="0" i="0" u="none" strike="noStrike" cap="none" normalizeH="0" baseline="0" dirty="0" smtClean="0">
                <a:ln>
                  <a:noFill/>
                </a:ln>
                <a:solidFill>
                  <a:srgbClr val="002060"/>
                </a:solidFill>
                <a:effectLst/>
                <a:ea typeface="Calibri" pitchFamily="34" charset="0"/>
                <a:cs typeface="Times New Roman" pitchFamily="18" charset="0"/>
              </a:rPr>
              <a:t>Ответы детей: варенье, пироги, сок ,компот </a:t>
            </a:r>
            <a:endParaRPr kumimoji="0" lang="ru-RU" b="0" i="0" u="none" strike="noStrike" cap="none" normalizeH="0" baseline="0" dirty="0" smtClean="0">
              <a:ln>
                <a:noFill/>
              </a:ln>
              <a:solidFill>
                <a:srgbClr val="002060"/>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b="0" i="0" u="none" strike="noStrike" cap="none" normalizeH="0" baseline="0" dirty="0" smtClean="0">
                <a:ln>
                  <a:noFill/>
                </a:ln>
                <a:solidFill>
                  <a:srgbClr val="002060"/>
                </a:solidFill>
                <a:effectLst/>
                <a:ea typeface="Calibri" pitchFamily="34" charset="0"/>
                <a:cs typeface="Times New Roman" pitchFamily="18" charset="0"/>
              </a:rPr>
              <a:t>Воспитатель: Молодцы! И  я вам предлагаю сварить компот. Приготовили ладошки</a:t>
            </a:r>
            <a:endParaRPr kumimoji="0" lang="ru-RU" b="0" i="0" u="none" strike="noStrike" cap="none" normalizeH="0" baseline="0" dirty="0" smtClean="0">
              <a:ln>
                <a:noFill/>
              </a:ln>
              <a:solidFill>
                <a:srgbClr val="002060"/>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b="0" i="0" u="none" strike="noStrike" cap="none" normalizeH="0" baseline="0" dirty="0" smtClean="0">
                <a:ln>
                  <a:noFill/>
                </a:ln>
                <a:solidFill>
                  <a:srgbClr val="002060"/>
                </a:solidFill>
                <a:effectLst/>
                <a:ea typeface="Calibri" pitchFamily="34" charset="0"/>
                <a:cs typeface="Times New Roman" pitchFamily="18" charset="0"/>
              </a:rPr>
              <a:t>ФИЗМИНУТКА:</a:t>
            </a:r>
            <a:endParaRPr kumimoji="0" lang="ru-RU" b="0" i="0" u="none" strike="noStrike" cap="none" normalizeH="0" baseline="0" dirty="0" smtClean="0">
              <a:ln>
                <a:noFill/>
              </a:ln>
              <a:solidFill>
                <a:srgbClr val="002060"/>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b="0" i="0" u="none" strike="noStrike" cap="none" normalizeH="0" baseline="0" dirty="0" smtClean="0">
                <a:ln>
                  <a:noFill/>
                </a:ln>
                <a:solidFill>
                  <a:srgbClr val="002060"/>
                </a:solidFill>
                <a:effectLst/>
                <a:ea typeface="Calibri" pitchFamily="34" charset="0"/>
                <a:cs typeface="Times New Roman" pitchFamily="18" charset="0"/>
              </a:rPr>
              <a:t>Физкультминутка «Компот».</a:t>
            </a:r>
            <a:endParaRPr kumimoji="0" lang="ru-RU" b="0" i="0" u="none" strike="noStrike" cap="none" normalizeH="0" baseline="0" dirty="0" smtClean="0">
              <a:ln>
                <a:noFill/>
              </a:ln>
              <a:solidFill>
                <a:srgbClr val="002060"/>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b="0" i="0" u="none" strike="noStrike" cap="none" normalizeH="0" baseline="0" dirty="0" smtClean="0">
                <a:ln>
                  <a:noFill/>
                </a:ln>
                <a:solidFill>
                  <a:srgbClr val="002060"/>
                </a:solidFill>
                <a:effectLst/>
                <a:ea typeface="Calibri" pitchFamily="34" charset="0"/>
                <a:cs typeface="Times New Roman" pitchFamily="18" charset="0"/>
              </a:rPr>
              <a:t>Будем   мы   варить   компот   (левую   ладошку   держат   ковшиком,   а указательным пальцем правой руки «мешают»)</a:t>
            </a:r>
            <a:endParaRPr kumimoji="0" lang="ru-RU" b="0" i="0" u="none" strike="noStrike" cap="none" normalizeH="0" baseline="0" dirty="0" smtClean="0">
              <a:ln>
                <a:noFill/>
              </a:ln>
              <a:solidFill>
                <a:srgbClr val="002060"/>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b="0" i="0" u="none" strike="noStrike" cap="none" normalizeH="0" baseline="0" dirty="0" smtClean="0">
                <a:ln>
                  <a:noFill/>
                </a:ln>
                <a:solidFill>
                  <a:srgbClr val="002060"/>
                </a:solidFill>
                <a:effectLst/>
                <a:ea typeface="Calibri" pitchFamily="34" charset="0"/>
                <a:cs typeface="Times New Roman" pitchFamily="18" charset="0"/>
              </a:rPr>
              <a:t>Фруктов нужно много. Вот:   (загибают пальчики по одному, начиная с большого. )</a:t>
            </a:r>
            <a:endParaRPr kumimoji="0" lang="ru-RU" b="0" i="0" u="none" strike="noStrike" cap="none" normalizeH="0" baseline="0" dirty="0" smtClean="0">
              <a:ln>
                <a:noFill/>
              </a:ln>
              <a:solidFill>
                <a:srgbClr val="002060"/>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b="0" i="0" u="none" strike="noStrike" cap="none" normalizeH="0" baseline="0" dirty="0" smtClean="0">
                <a:ln>
                  <a:noFill/>
                </a:ln>
                <a:solidFill>
                  <a:srgbClr val="002060"/>
                </a:solidFill>
                <a:effectLst/>
                <a:ea typeface="Calibri" pitchFamily="34" charset="0"/>
                <a:cs typeface="Times New Roman" pitchFamily="18" charset="0"/>
              </a:rPr>
              <a:t>Будем яблоки крошить,</a:t>
            </a:r>
            <a:endParaRPr kumimoji="0" lang="ru-RU" b="0" i="0" u="none" strike="noStrike" cap="none" normalizeH="0" baseline="0" dirty="0" smtClean="0">
              <a:ln>
                <a:noFill/>
              </a:ln>
              <a:solidFill>
                <a:srgbClr val="002060"/>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b="0" i="0" u="none" strike="noStrike" cap="none" normalizeH="0" baseline="0" dirty="0" smtClean="0">
                <a:ln>
                  <a:noFill/>
                </a:ln>
                <a:solidFill>
                  <a:srgbClr val="002060"/>
                </a:solidFill>
                <a:effectLst/>
                <a:ea typeface="Calibri" pitchFamily="34" charset="0"/>
                <a:cs typeface="Times New Roman" pitchFamily="18" charset="0"/>
              </a:rPr>
              <a:t>Грушу будем мы рубить.</a:t>
            </a:r>
            <a:endParaRPr kumimoji="0" lang="ru-RU" b="0" i="0" u="none" strike="noStrike" cap="none" normalizeH="0" baseline="0" dirty="0" smtClean="0">
              <a:ln>
                <a:noFill/>
              </a:ln>
              <a:solidFill>
                <a:srgbClr val="002060"/>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b="0" i="0" u="none" strike="noStrike" cap="none" normalizeH="0" baseline="0" dirty="0" smtClean="0">
                <a:ln>
                  <a:noFill/>
                </a:ln>
                <a:solidFill>
                  <a:srgbClr val="002060"/>
                </a:solidFill>
                <a:effectLst/>
                <a:ea typeface="Calibri" pitchFamily="34" charset="0"/>
                <a:cs typeface="Times New Roman" pitchFamily="18" charset="0"/>
              </a:rPr>
              <a:t>Отожмем лимонный сок,</a:t>
            </a:r>
            <a:endParaRPr kumimoji="0" lang="ru-RU" b="0" i="0" u="none" strike="noStrike" cap="none" normalizeH="0" baseline="0" dirty="0" smtClean="0">
              <a:ln>
                <a:noFill/>
              </a:ln>
              <a:solidFill>
                <a:srgbClr val="002060"/>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b="0" i="0" u="none" strike="noStrike" cap="none" normalizeH="0" baseline="0" dirty="0" smtClean="0">
                <a:ln>
                  <a:noFill/>
                </a:ln>
                <a:solidFill>
                  <a:srgbClr val="002060"/>
                </a:solidFill>
                <a:effectLst/>
                <a:ea typeface="Calibri" pitchFamily="34" charset="0"/>
                <a:cs typeface="Times New Roman" pitchFamily="18" charset="0"/>
              </a:rPr>
              <a:t>Слив положим и песок.</a:t>
            </a:r>
            <a:endParaRPr kumimoji="0" lang="ru-RU" b="0" i="0" u="none" strike="noStrike" cap="none" normalizeH="0" baseline="0" dirty="0" smtClean="0">
              <a:ln>
                <a:noFill/>
              </a:ln>
              <a:solidFill>
                <a:srgbClr val="002060"/>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b="0" i="0" u="none" strike="noStrike" cap="none" normalizeH="0" baseline="0" dirty="0" smtClean="0">
                <a:ln>
                  <a:noFill/>
                </a:ln>
                <a:solidFill>
                  <a:srgbClr val="002060"/>
                </a:solidFill>
                <a:effectLst/>
                <a:ea typeface="Calibri" pitchFamily="34" charset="0"/>
                <a:cs typeface="Times New Roman" pitchFamily="18" charset="0"/>
              </a:rPr>
              <a:t>Варим, варим мы компот (варят и мешают)</a:t>
            </a:r>
            <a:endParaRPr kumimoji="0" lang="ru-RU" b="0" i="0" u="none" strike="noStrike" cap="none" normalizeH="0" baseline="0" dirty="0" smtClean="0">
              <a:ln>
                <a:noFill/>
              </a:ln>
              <a:solidFill>
                <a:srgbClr val="002060"/>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b="0" i="0" u="none" strike="noStrike" cap="none" normalizeH="0" baseline="0" dirty="0" smtClean="0">
                <a:ln>
                  <a:noFill/>
                </a:ln>
                <a:solidFill>
                  <a:srgbClr val="002060"/>
                </a:solidFill>
                <a:effectLst/>
                <a:ea typeface="Calibri" pitchFamily="34" charset="0"/>
                <a:cs typeface="Times New Roman" pitchFamily="18" charset="0"/>
              </a:rPr>
              <a:t>Угостим честной народ.</a:t>
            </a:r>
            <a:endParaRPr kumimoji="0" lang="ru-RU" b="0" i="0" u="none" strike="noStrike" cap="none" normalizeH="0" baseline="0" dirty="0" smtClean="0">
              <a:ln>
                <a:noFill/>
              </a:ln>
              <a:solidFill>
                <a:srgbClr val="002060"/>
              </a:solidFill>
              <a:effectLst/>
              <a:cs typeface="Arial" pitchFamily="34" charset="0"/>
            </a:endParaRPr>
          </a:p>
        </p:txBody>
      </p:sp>
    </p:spTree>
  </p:cSld>
  <p:clrMapOvr>
    <a:masterClrMapping/>
  </p:clrMapOvr>
  <p:transition>
    <p:split orient="vert"/>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Detskaya-29.jpg"/>
          <p:cNvPicPr>
            <a:picLocks noGrp="1" noChangeAspect="1"/>
          </p:cNvPicPr>
          <p:nvPr>
            <p:ph idx="4294967295"/>
          </p:nvPr>
        </p:nvPicPr>
        <p:blipFill>
          <a:blip r:embed="rId2" cstate="print"/>
          <a:stretch>
            <a:fillRect/>
          </a:stretch>
        </p:blipFill>
        <p:spPr>
          <a:xfrm>
            <a:off x="0" y="0"/>
            <a:ext cx="9144000" cy="6858000"/>
          </a:xfrm>
        </p:spPr>
      </p:pic>
      <p:sp>
        <p:nvSpPr>
          <p:cNvPr id="44033" name="Rectangle 1"/>
          <p:cNvSpPr>
            <a:spLocks noChangeArrowheads="1"/>
          </p:cNvSpPr>
          <p:nvPr/>
        </p:nvSpPr>
        <p:spPr bwMode="auto">
          <a:xfrm>
            <a:off x="1475656" y="1269505"/>
            <a:ext cx="2736304" cy="304698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2400" b="0" i="0" u="none" strike="noStrike" cap="none" normalizeH="0" baseline="0" dirty="0" smtClean="0">
                <a:ln>
                  <a:noFill/>
                </a:ln>
                <a:solidFill>
                  <a:srgbClr val="002060"/>
                </a:solidFill>
                <a:effectLst/>
                <a:ea typeface="Calibri" pitchFamily="34" charset="0"/>
                <a:cs typeface="Times New Roman" pitchFamily="18" charset="0"/>
              </a:rPr>
              <a:t>Воспитатель: Ребята , а сегодня нашей яблоньке очень скучно. Чего на ней не хватает? (показ воспитателя дерева без яблок)</a:t>
            </a:r>
            <a:endParaRPr kumimoji="0" lang="ru-RU" sz="2400" b="0" i="0" u="none" strike="noStrike" cap="none" normalizeH="0" baseline="0" dirty="0" smtClean="0">
              <a:ln>
                <a:noFill/>
              </a:ln>
              <a:solidFill>
                <a:srgbClr val="002060"/>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400" b="0" i="0" u="none" strike="noStrike" cap="none" normalizeH="0" baseline="0" dirty="0" smtClean="0">
                <a:ln>
                  <a:noFill/>
                </a:ln>
                <a:solidFill>
                  <a:srgbClr val="002060"/>
                </a:solidFill>
                <a:effectLst/>
                <a:ea typeface="Calibri" pitchFamily="34" charset="0"/>
                <a:cs typeface="Times New Roman" pitchFamily="18" charset="0"/>
              </a:rPr>
              <a:t>Дети: Яблочек.</a:t>
            </a:r>
            <a:endParaRPr kumimoji="0" lang="ru-RU" sz="2400" b="0" i="0" u="none" strike="noStrike" cap="none" normalizeH="0" baseline="0" dirty="0" smtClean="0">
              <a:ln>
                <a:noFill/>
              </a:ln>
              <a:solidFill>
                <a:srgbClr val="002060"/>
              </a:solidFill>
              <a:effectLst/>
              <a:cs typeface="Arial" pitchFamily="34" charset="0"/>
            </a:endParaRPr>
          </a:p>
        </p:txBody>
      </p:sp>
      <p:pic>
        <p:nvPicPr>
          <p:cNvPr id="7" name="Рисунок 6" descr="DSC02845.JPG"/>
          <p:cNvPicPr>
            <a:picLocks noChangeAspect="1"/>
          </p:cNvPicPr>
          <p:nvPr/>
        </p:nvPicPr>
        <p:blipFill>
          <a:blip r:embed="rId3" cstate="print"/>
          <a:stretch>
            <a:fillRect/>
          </a:stretch>
        </p:blipFill>
        <p:spPr>
          <a:xfrm>
            <a:off x="4644008" y="980728"/>
            <a:ext cx="1979712" cy="1628800"/>
          </a:xfrm>
          <a:prstGeom prst="rect">
            <a:avLst/>
          </a:prstGeom>
        </p:spPr>
      </p:pic>
      <p:pic>
        <p:nvPicPr>
          <p:cNvPr id="8" name="Рисунок 7" descr="DSC02846.JPG"/>
          <p:cNvPicPr>
            <a:picLocks noChangeAspect="1"/>
          </p:cNvPicPr>
          <p:nvPr/>
        </p:nvPicPr>
        <p:blipFill>
          <a:blip r:embed="rId4" cstate="print"/>
          <a:stretch>
            <a:fillRect/>
          </a:stretch>
        </p:blipFill>
        <p:spPr>
          <a:xfrm>
            <a:off x="4427984" y="3068960"/>
            <a:ext cx="3240360" cy="2592288"/>
          </a:xfrm>
          <a:prstGeom prst="rect">
            <a:avLst/>
          </a:prstGeom>
        </p:spPr>
      </p:pic>
    </p:spTree>
  </p:cSld>
  <p:clrMapOvr>
    <a:masterClrMapping/>
  </p:clrMapOvr>
  <p:transition>
    <p:circl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Detskaya-29.jpg"/>
          <p:cNvPicPr>
            <a:picLocks noGrp="1" noChangeAspect="1"/>
          </p:cNvPicPr>
          <p:nvPr>
            <p:ph idx="4294967295"/>
          </p:nvPr>
        </p:nvPicPr>
        <p:blipFill>
          <a:blip r:embed="rId2" cstate="print"/>
          <a:stretch>
            <a:fillRect/>
          </a:stretch>
        </p:blipFill>
        <p:spPr>
          <a:xfrm>
            <a:off x="0" y="0"/>
            <a:ext cx="9144000" cy="6858000"/>
          </a:xfrm>
        </p:spPr>
      </p:pic>
      <p:sp>
        <p:nvSpPr>
          <p:cNvPr id="3" name="Прямоугольник 2"/>
          <p:cNvSpPr/>
          <p:nvPr/>
        </p:nvSpPr>
        <p:spPr>
          <a:xfrm>
            <a:off x="1331640" y="1124744"/>
            <a:ext cx="3240360" cy="2308324"/>
          </a:xfrm>
          <a:prstGeom prst="rect">
            <a:avLst/>
          </a:prstGeom>
        </p:spPr>
        <p:txBody>
          <a:bodyPr wrap="square">
            <a:spAutoFit/>
          </a:bodyPr>
          <a:lstStyle/>
          <a:p>
            <a:pPr lvl="0" eaLnBrk="0" fontAlgn="base" hangingPunct="0">
              <a:spcBef>
                <a:spcPct val="0"/>
              </a:spcBef>
              <a:spcAft>
                <a:spcPct val="0"/>
              </a:spcAft>
            </a:pPr>
            <a:r>
              <a:rPr lang="ru-RU" dirty="0" smtClean="0">
                <a:solidFill>
                  <a:srgbClr val="002060"/>
                </a:solidFill>
                <a:latin typeface="Calibri" pitchFamily="34" charset="0"/>
                <a:ea typeface="Calibri" pitchFamily="34" charset="0"/>
                <a:cs typeface="Times New Roman" pitchFamily="18" charset="0"/>
              </a:rPr>
              <a:t>И я вам сегодня предлагаю угостить народ.</a:t>
            </a:r>
            <a:endParaRPr lang="ru-RU" dirty="0" smtClean="0">
              <a:solidFill>
                <a:srgbClr val="002060"/>
              </a:solidFill>
              <a:latin typeface="Arial" pitchFamily="34" charset="0"/>
              <a:cs typeface="Arial" pitchFamily="34" charset="0"/>
            </a:endParaRPr>
          </a:p>
          <a:p>
            <a:pPr lvl="0" eaLnBrk="0" fontAlgn="base" hangingPunct="0">
              <a:spcBef>
                <a:spcPct val="0"/>
              </a:spcBef>
              <a:spcAft>
                <a:spcPct val="0"/>
              </a:spcAft>
            </a:pPr>
            <a:r>
              <a:rPr lang="ru-RU" dirty="0" smtClean="0">
                <a:solidFill>
                  <a:srgbClr val="002060"/>
                </a:solidFill>
                <a:latin typeface="Calibri" pitchFamily="34" charset="0"/>
                <a:ea typeface="Calibri" pitchFamily="34" charset="0"/>
                <a:cs typeface="Times New Roman" pitchFamily="18" charset="0"/>
              </a:rPr>
              <a:t>Приступаем к  лепке наших яблочек. Дети, возьмите небольшой комочек теста и скатайте маленький шарик. Стекой сделайте надрез для нашей тесьмы.</a:t>
            </a:r>
            <a:endParaRPr lang="ru-RU" dirty="0" smtClean="0">
              <a:solidFill>
                <a:srgbClr val="002060"/>
              </a:solidFill>
              <a:latin typeface="Arial" pitchFamily="34" charset="0"/>
              <a:cs typeface="Arial" pitchFamily="34" charset="0"/>
            </a:endParaRPr>
          </a:p>
        </p:txBody>
      </p:sp>
      <p:pic>
        <p:nvPicPr>
          <p:cNvPr id="5" name="Рисунок 4" descr="DSC02847.JPG"/>
          <p:cNvPicPr>
            <a:picLocks noChangeAspect="1"/>
          </p:cNvPicPr>
          <p:nvPr/>
        </p:nvPicPr>
        <p:blipFill>
          <a:blip r:embed="rId3" cstate="print"/>
          <a:stretch>
            <a:fillRect/>
          </a:stretch>
        </p:blipFill>
        <p:spPr>
          <a:xfrm>
            <a:off x="4788024" y="908720"/>
            <a:ext cx="2339752" cy="1700808"/>
          </a:xfrm>
          <a:prstGeom prst="rect">
            <a:avLst/>
          </a:prstGeom>
        </p:spPr>
      </p:pic>
      <p:pic>
        <p:nvPicPr>
          <p:cNvPr id="6" name="Рисунок 5" descr="DSC02848.JPG"/>
          <p:cNvPicPr>
            <a:picLocks noChangeAspect="1"/>
          </p:cNvPicPr>
          <p:nvPr/>
        </p:nvPicPr>
        <p:blipFill>
          <a:blip r:embed="rId4" cstate="print"/>
          <a:stretch>
            <a:fillRect/>
          </a:stretch>
        </p:blipFill>
        <p:spPr>
          <a:xfrm>
            <a:off x="5436096" y="2996952"/>
            <a:ext cx="2267744" cy="2132856"/>
          </a:xfrm>
          <a:prstGeom prst="rect">
            <a:avLst/>
          </a:prstGeom>
        </p:spPr>
      </p:pic>
      <p:pic>
        <p:nvPicPr>
          <p:cNvPr id="8" name="Рисунок 7" descr="DSC02850.JPG"/>
          <p:cNvPicPr>
            <a:picLocks noChangeAspect="1"/>
          </p:cNvPicPr>
          <p:nvPr/>
        </p:nvPicPr>
        <p:blipFill>
          <a:blip r:embed="rId5" cstate="print"/>
          <a:stretch>
            <a:fillRect/>
          </a:stretch>
        </p:blipFill>
        <p:spPr>
          <a:xfrm>
            <a:off x="2411760" y="3933056"/>
            <a:ext cx="2411760" cy="1988840"/>
          </a:xfrm>
          <a:prstGeom prst="rect">
            <a:avLst/>
          </a:prstGeom>
        </p:spPr>
      </p:pic>
    </p:spTree>
  </p:cSld>
  <p:clrMapOvr>
    <a:masterClrMapping/>
  </p:clrMapOvr>
  <p:transition>
    <p:diamond/>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Detskaya-29.jpg"/>
          <p:cNvPicPr>
            <a:picLocks noGrp="1" noChangeAspect="1"/>
          </p:cNvPicPr>
          <p:nvPr>
            <p:ph idx="4294967295"/>
          </p:nvPr>
        </p:nvPicPr>
        <p:blipFill>
          <a:blip r:embed="rId2" cstate="print"/>
          <a:stretch>
            <a:fillRect/>
          </a:stretch>
        </p:blipFill>
        <p:spPr>
          <a:xfrm>
            <a:off x="0" y="0"/>
            <a:ext cx="9144000" cy="6858000"/>
          </a:xfrm>
        </p:spPr>
      </p:pic>
      <p:sp>
        <p:nvSpPr>
          <p:cNvPr id="35841" name="Rectangle 1"/>
          <p:cNvSpPr>
            <a:spLocks noChangeArrowheads="1"/>
          </p:cNvSpPr>
          <p:nvPr/>
        </p:nvSpPr>
        <p:spPr bwMode="auto">
          <a:xfrm>
            <a:off x="1691680" y="926078"/>
            <a:ext cx="2664296" cy="397031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b="0" i="0" u="none" strike="noStrike" cap="none" normalizeH="0" baseline="0" dirty="0" smtClean="0">
                <a:ln>
                  <a:noFill/>
                </a:ln>
                <a:solidFill>
                  <a:srgbClr val="002060"/>
                </a:solidFill>
                <a:effectLst/>
                <a:latin typeface="Calibri" pitchFamily="34" charset="0"/>
                <a:ea typeface="Calibri" pitchFamily="34" charset="0"/>
                <a:cs typeface="Times New Roman" pitchFamily="18" charset="0"/>
              </a:rPr>
              <a:t>Ребята, а как вы думаете чего  не хватает у нашего яблочка?</a:t>
            </a:r>
            <a:endParaRPr kumimoji="0" lang="ru-RU" b="0" i="0" u="none" strike="noStrike" cap="none" normalizeH="0" baseline="0" dirty="0" smtClean="0">
              <a:ln>
                <a:noFill/>
              </a:ln>
              <a:solidFill>
                <a:srgbClr val="002060"/>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b="0" i="0" u="none" strike="noStrike" cap="none" normalizeH="0" baseline="0" dirty="0" smtClean="0">
                <a:ln>
                  <a:noFill/>
                </a:ln>
                <a:solidFill>
                  <a:srgbClr val="002060"/>
                </a:solidFill>
                <a:effectLst/>
                <a:latin typeface="Calibri" pitchFamily="34" charset="0"/>
                <a:ea typeface="Calibri" pitchFamily="34" charset="0"/>
                <a:cs typeface="Times New Roman" pitchFamily="18" charset="0"/>
              </a:rPr>
              <a:t>Дети: Листочков</a:t>
            </a:r>
            <a:endParaRPr kumimoji="0" lang="ru-RU" b="0" i="0" u="none" strike="noStrike" cap="none" normalizeH="0" baseline="0" dirty="0" smtClean="0">
              <a:ln>
                <a:noFill/>
              </a:ln>
              <a:solidFill>
                <a:srgbClr val="002060"/>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b="0" i="0" u="none" strike="noStrike" cap="none" normalizeH="0" baseline="0" dirty="0" smtClean="0">
                <a:ln>
                  <a:noFill/>
                </a:ln>
                <a:solidFill>
                  <a:srgbClr val="002060"/>
                </a:solidFill>
                <a:effectLst/>
                <a:latin typeface="Calibri" pitchFamily="34" charset="0"/>
                <a:ea typeface="Calibri" pitchFamily="34" charset="0"/>
                <a:cs typeface="Times New Roman" pitchFamily="18" charset="0"/>
              </a:rPr>
              <a:t>Воспитатель: Правильно!</a:t>
            </a:r>
            <a:endParaRPr kumimoji="0" lang="ru-RU" b="0" i="0" u="none" strike="noStrike" cap="none" normalizeH="0" baseline="0" dirty="0" smtClean="0">
              <a:ln>
                <a:noFill/>
              </a:ln>
              <a:solidFill>
                <a:srgbClr val="002060"/>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b="0" i="0" u="none" strike="noStrike" cap="none" normalizeH="0" baseline="0" dirty="0" smtClean="0">
                <a:ln>
                  <a:noFill/>
                </a:ln>
                <a:solidFill>
                  <a:srgbClr val="002060"/>
                </a:solidFill>
                <a:effectLst/>
                <a:latin typeface="Calibri" pitchFamily="34" charset="0"/>
                <a:ea typeface="Calibri" pitchFamily="34" charset="0"/>
                <a:cs typeface="Times New Roman" pitchFamily="18" charset="0"/>
              </a:rPr>
              <a:t>Ребята: А как вы думаете мы сможем слепить листочки .</a:t>
            </a:r>
            <a:endParaRPr kumimoji="0" lang="ru-RU" b="0" i="0" u="none" strike="noStrike" cap="none" normalizeH="0" baseline="0" dirty="0" smtClean="0">
              <a:ln>
                <a:noFill/>
              </a:ln>
              <a:solidFill>
                <a:srgbClr val="002060"/>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b="0" i="0" u="none" strike="noStrike" cap="none" normalizeH="0" baseline="0" dirty="0" smtClean="0">
                <a:ln>
                  <a:noFill/>
                </a:ln>
                <a:solidFill>
                  <a:srgbClr val="002060"/>
                </a:solidFill>
                <a:effectLst/>
                <a:latin typeface="Calibri" pitchFamily="34" charset="0"/>
                <a:ea typeface="Calibri" pitchFamily="34" charset="0"/>
                <a:cs typeface="Times New Roman" pitchFamily="18" charset="0"/>
              </a:rPr>
              <a:t>Для этого вы должны отделить два кусочка теста, скатать овалы и примазать их к яблочку.</a:t>
            </a:r>
            <a:endParaRPr kumimoji="0" lang="ru-RU" b="0" i="0" u="none" strike="noStrike" cap="none" normalizeH="0" baseline="0" dirty="0" smtClean="0">
              <a:ln>
                <a:noFill/>
              </a:ln>
              <a:solidFill>
                <a:srgbClr val="002060"/>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b="0" i="0" u="none" strike="noStrike" cap="none" normalizeH="0" baseline="0" dirty="0" smtClean="0">
                <a:ln>
                  <a:noFill/>
                </a:ln>
                <a:solidFill>
                  <a:srgbClr val="002060"/>
                </a:solidFill>
                <a:effectLst/>
                <a:latin typeface="Calibri" pitchFamily="34" charset="0"/>
                <a:ea typeface="Calibri" pitchFamily="34" charset="0"/>
                <a:cs typeface="Times New Roman" pitchFamily="18" charset="0"/>
              </a:rPr>
              <a:t>У всех получилось. Молодцы!</a:t>
            </a:r>
            <a:endParaRPr kumimoji="0" lang="ru-RU" b="0" i="0" u="none" strike="noStrike" cap="none" normalizeH="0" baseline="0" dirty="0" smtClean="0">
              <a:ln>
                <a:noFill/>
              </a:ln>
              <a:solidFill>
                <a:srgbClr val="002060"/>
              </a:solidFill>
              <a:effectLst/>
              <a:latin typeface="Arial" pitchFamily="34" charset="0"/>
              <a:cs typeface="Arial" pitchFamily="34" charset="0"/>
            </a:endParaRPr>
          </a:p>
        </p:txBody>
      </p:sp>
      <p:pic>
        <p:nvPicPr>
          <p:cNvPr id="5" name="Рисунок 4" descr="DSC02852.JPG"/>
          <p:cNvPicPr>
            <a:picLocks noChangeAspect="1"/>
          </p:cNvPicPr>
          <p:nvPr/>
        </p:nvPicPr>
        <p:blipFill>
          <a:blip r:embed="rId3" cstate="print"/>
          <a:stretch>
            <a:fillRect/>
          </a:stretch>
        </p:blipFill>
        <p:spPr>
          <a:xfrm>
            <a:off x="4572000" y="3501008"/>
            <a:ext cx="2664296" cy="1944216"/>
          </a:xfrm>
          <a:prstGeom prst="rect">
            <a:avLst/>
          </a:prstGeom>
        </p:spPr>
      </p:pic>
      <p:pic>
        <p:nvPicPr>
          <p:cNvPr id="6" name="Рисунок 5" descr="DSC02853.JPG"/>
          <p:cNvPicPr>
            <a:picLocks noChangeAspect="1"/>
          </p:cNvPicPr>
          <p:nvPr/>
        </p:nvPicPr>
        <p:blipFill>
          <a:blip r:embed="rId4" cstate="print"/>
          <a:stretch>
            <a:fillRect/>
          </a:stretch>
        </p:blipFill>
        <p:spPr>
          <a:xfrm>
            <a:off x="4644008" y="908720"/>
            <a:ext cx="3240360" cy="2276872"/>
          </a:xfrm>
          <a:prstGeom prst="rect">
            <a:avLst/>
          </a:prstGeom>
        </p:spPr>
      </p:pic>
    </p:spTree>
  </p:cSld>
  <p:clrMapOvr>
    <a:masterClrMapping/>
  </p:clrMapOvr>
  <p:transition>
    <p:checker dir="vert"/>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Detskaya-29.jpg"/>
          <p:cNvPicPr>
            <a:picLocks noGrp="1" noChangeAspect="1"/>
          </p:cNvPicPr>
          <p:nvPr>
            <p:ph idx="4294967295"/>
          </p:nvPr>
        </p:nvPicPr>
        <p:blipFill>
          <a:blip r:embed="rId2" cstate="print"/>
          <a:stretch>
            <a:fillRect/>
          </a:stretch>
        </p:blipFill>
        <p:spPr>
          <a:xfrm>
            <a:off x="0" y="0"/>
            <a:ext cx="9144000" cy="6858000"/>
          </a:xfrm>
        </p:spPr>
      </p:pic>
      <p:sp>
        <p:nvSpPr>
          <p:cNvPr id="3" name="TextBox 2"/>
          <p:cNvSpPr txBox="1"/>
          <p:nvPr/>
        </p:nvSpPr>
        <p:spPr>
          <a:xfrm>
            <a:off x="2699792" y="2420888"/>
            <a:ext cx="184731" cy="369332"/>
          </a:xfrm>
          <a:prstGeom prst="rect">
            <a:avLst/>
          </a:prstGeom>
          <a:noFill/>
        </p:spPr>
        <p:txBody>
          <a:bodyPr wrap="none" rtlCol="0">
            <a:spAutoFit/>
          </a:bodyPr>
          <a:lstStyle/>
          <a:p>
            <a:endParaRPr lang="ru-RU" dirty="0"/>
          </a:p>
        </p:txBody>
      </p:sp>
      <p:sp>
        <p:nvSpPr>
          <p:cNvPr id="36866" name="Rectangle 2"/>
          <p:cNvSpPr>
            <a:spLocks noChangeArrowheads="1"/>
          </p:cNvSpPr>
          <p:nvPr/>
        </p:nvSpPr>
        <p:spPr bwMode="auto">
          <a:xfrm>
            <a:off x="1331640" y="1527652"/>
            <a:ext cx="2016224" cy="286232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2000" b="0" i="0" u="none" strike="noStrike" cap="none" normalizeH="0" baseline="0" dirty="0" smtClean="0">
                <a:ln>
                  <a:noFill/>
                </a:ln>
                <a:solidFill>
                  <a:srgbClr val="002060"/>
                </a:solidFill>
                <a:effectLst/>
                <a:ea typeface="Calibri" pitchFamily="34" charset="0"/>
                <a:cs typeface="Times New Roman" pitchFamily="18" charset="0"/>
              </a:rPr>
              <a:t>Вот наше яблочко и готово.</a:t>
            </a:r>
            <a:endParaRPr kumimoji="0" lang="ru-RU" sz="2000" b="0" i="0" u="none" strike="noStrike" cap="none" normalizeH="0" baseline="0" dirty="0" smtClean="0">
              <a:ln>
                <a:noFill/>
              </a:ln>
              <a:solidFill>
                <a:srgbClr val="002060"/>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000" b="0" i="0" u="none" strike="noStrike" cap="none" normalizeH="0" baseline="0" dirty="0" smtClean="0">
                <a:ln>
                  <a:noFill/>
                </a:ln>
                <a:solidFill>
                  <a:srgbClr val="002060"/>
                </a:solidFill>
                <a:effectLst/>
                <a:ea typeface="Calibri" pitchFamily="34" charset="0"/>
                <a:cs typeface="Times New Roman" pitchFamily="18" charset="0"/>
              </a:rPr>
              <a:t>И я вам предлагаю наши яблочки для просушки переложить на противень .</a:t>
            </a:r>
            <a:endParaRPr kumimoji="0" lang="ru-RU" sz="2000" b="0" i="0" u="none" strike="noStrike" cap="none" normalizeH="0" baseline="0" dirty="0" smtClean="0">
              <a:ln>
                <a:noFill/>
              </a:ln>
              <a:solidFill>
                <a:srgbClr val="002060"/>
              </a:solidFill>
              <a:effectLst/>
              <a:cs typeface="Arial" pitchFamily="34" charset="0"/>
            </a:endParaRPr>
          </a:p>
        </p:txBody>
      </p:sp>
      <p:pic>
        <p:nvPicPr>
          <p:cNvPr id="7" name="Рисунок 6" descr="DSC02856.JPG"/>
          <p:cNvPicPr>
            <a:picLocks noChangeAspect="1"/>
          </p:cNvPicPr>
          <p:nvPr/>
        </p:nvPicPr>
        <p:blipFill>
          <a:blip r:embed="rId3" cstate="print"/>
          <a:stretch>
            <a:fillRect/>
          </a:stretch>
        </p:blipFill>
        <p:spPr>
          <a:xfrm>
            <a:off x="3419872" y="3284984"/>
            <a:ext cx="3240360" cy="2060848"/>
          </a:xfrm>
          <a:prstGeom prst="rect">
            <a:avLst/>
          </a:prstGeom>
        </p:spPr>
      </p:pic>
      <p:pic>
        <p:nvPicPr>
          <p:cNvPr id="8" name="Рисунок 7" descr="DSC02857.JPG"/>
          <p:cNvPicPr>
            <a:picLocks noChangeAspect="1"/>
          </p:cNvPicPr>
          <p:nvPr/>
        </p:nvPicPr>
        <p:blipFill>
          <a:blip r:embed="rId4" cstate="print"/>
          <a:stretch>
            <a:fillRect/>
          </a:stretch>
        </p:blipFill>
        <p:spPr>
          <a:xfrm>
            <a:off x="3419872" y="620688"/>
            <a:ext cx="3528392" cy="2420888"/>
          </a:xfrm>
          <a:prstGeom prst="rect">
            <a:avLst/>
          </a:prstGeom>
        </p:spPr>
      </p:pic>
    </p:spTree>
  </p:cSld>
  <p:clrMapOvr>
    <a:masterClrMapping/>
  </p:clrMapOvr>
  <p:transition>
    <p:checke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descr="Detskaya-29.jpg"/>
          <p:cNvPicPr>
            <a:picLocks noChangeAspect="1"/>
          </p:cNvPicPr>
          <p:nvPr/>
        </p:nvPicPr>
        <p:blipFill>
          <a:blip r:embed="rId2" cstate="print"/>
          <a:stretch>
            <a:fillRect/>
          </a:stretch>
        </p:blipFill>
        <p:spPr>
          <a:xfrm>
            <a:off x="0" y="0"/>
            <a:ext cx="9144000" cy="6858000"/>
          </a:xfrm>
          <a:prstGeom prst="rect">
            <a:avLst/>
          </a:prstGeom>
        </p:spPr>
      </p:pic>
      <p:sp>
        <p:nvSpPr>
          <p:cNvPr id="3" name="TextBox 2"/>
          <p:cNvSpPr txBox="1"/>
          <p:nvPr/>
        </p:nvSpPr>
        <p:spPr>
          <a:xfrm>
            <a:off x="2483768" y="548680"/>
            <a:ext cx="4610112" cy="1754326"/>
          </a:xfrm>
          <a:prstGeom prst="rect">
            <a:avLst/>
          </a:prstGeom>
          <a:noFill/>
        </p:spPr>
        <p:txBody>
          <a:bodyPr wrap="square" rtlCol="0">
            <a:spAutoFit/>
          </a:bodyPr>
          <a:lstStyle/>
          <a:p>
            <a:r>
              <a:rPr lang="ru-RU" dirty="0" smtClean="0">
                <a:solidFill>
                  <a:srgbClr val="002060"/>
                </a:solidFill>
              </a:rPr>
              <a:t>Оценка деятельности детей и самооценка.</a:t>
            </a:r>
          </a:p>
          <a:p>
            <a:r>
              <a:rPr lang="ru-RU" dirty="0" smtClean="0">
                <a:solidFill>
                  <a:srgbClr val="002060"/>
                </a:solidFill>
              </a:rPr>
              <a:t>Подведение итогов НОД. </a:t>
            </a:r>
          </a:p>
          <a:p>
            <a:r>
              <a:rPr lang="ru-RU" dirty="0" smtClean="0">
                <a:solidFill>
                  <a:srgbClr val="002060"/>
                </a:solidFill>
              </a:rPr>
              <a:t>Дети рассматривают поделки друг друга, обмениваются впечатлениями.</a:t>
            </a:r>
          </a:p>
          <a:p>
            <a:endParaRPr lang="ru-RU" dirty="0" smtClean="0"/>
          </a:p>
          <a:p>
            <a:endParaRPr lang="ru-RU" dirty="0"/>
          </a:p>
        </p:txBody>
      </p:sp>
      <p:pic>
        <p:nvPicPr>
          <p:cNvPr id="4" name="Рисунок 3" descr="45611.jpg"/>
          <p:cNvPicPr>
            <a:picLocks noChangeAspect="1"/>
          </p:cNvPicPr>
          <p:nvPr/>
        </p:nvPicPr>
        <p:blipFill>
          <a:blip r:embed="rId3" cstate="print"/>
          <a:stretch>
            <a:fillRect/>
          </a:stretch>
        </p:blipFill>
        <p:spPr>
          <a:xfrm>
            <a:off x="3635896" y="2924944"/>
            <a:ext cx="3888432" cy="3096344"/>
          </a:xfrm>
          <a:prstGeom prst="rect">
            <a:avLst/>
          </a:prstGeom>
        </p:spPr>
      </p:pic>
      <p:pic>
        <p:nvPicPr>
          <p:cNvPr id="6" name="Рисунок 5" descr="DSC02855.JPG"/>
          <p:cNvPicPr>
            <a:picLocks noChangeAspect="1"/>
          </p:cNvPicPr>
          <p:nvPr/>
        </p:nvPicPr>
        <p:blipFill>
          <a:blip r:embed="rId4" cstate="print"/>
          <a:stretch>
            <a:fillRect/>
          </a:stretch>
        </p:blipFill>
        <p:spPr>
          <a:xfrm>
            <a:off x="1475656" y="1844824"/>
            <a:ext cx="3131840" cy="2276872"/>
          </a:xfrm>
          <a:prstGeom prst="rect">
            <a:avLst/>
          </a:prstGeom>
        </p:spPr>
      </p:pic>
    </p:spTree>
  </p:cSld>
  <p:clrMapOvr>
    <a:masterClrMapping/>
  </p:clrMapOvr>
  <p:transition>
    <p:push dir="d"/>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Рисунок 8" descr="Detskaya-29.jpg"/>
          <p:cNvPicPr>
            <a:picLocks noChangeAspect="1"/>
          </p:cNvPicPr>
          <p:nvPr/>
        </p:nvPicPr>
        <p:blipFill>
          <a:blip r:embed="rId2" cstate="print"/>
          <a:stretch>
            <a:fillRect/>
          </a:stretch>
        </p:blipFill>
        <p:spPr>
          <a:xfrm>
            <a:off x="0" y="0"/>
            <a:ext cx="9144000" cy="6858000"/>
          </a:xfrm>
          <a:prstGeom prst="rect">
            <a:avLst/>
          </a:prstGeom>
        </p:spPr>
      </p:pic>
      <p:sp>
        <p:nvSpPr>
          <p:cNvPr id="7" name="Заголовок 6"/>
          <p:cNvSpPr>
            <a:spLocks noGrp="1"/>
          </p:cNvSpPr>
          <p:nvPr>
            <p:ph type="ctrTitle"/>
          </p:nvPr>
        </p:nvSpPr>
        <p:spPr>
          <a:xfrm>
            <a:off x="611560" y="260648"/>
            <a:ext cx="7772400" cy="216024"/>
          </a:xfrm>
        </p:spPr>
        <p:txBody>
          <a:bodyPr>
            <a:noAutofit/>
          </a:bodyPr>
          <a:lstStyle/>
          <a:p>
            <a:r>
              <a:rPr lang="ru-RU" sz="2800" dirty="0" smtClean="0">
                <a:latin typeface="Monotype Corsiva" pitchFamily="66" charset="0"/>
                <a:cs typeface="Microsoft Sans Serif" pitchFamily="34" charset="0"/>
              </a:rPr>
              <a:t> </a:t>
            </a:r>
            <a:endParaRPr lang="ru-RU" sz="2800" dirty="0">
              <a:latin typeface="Monotype Corsiva" pitchFamily="66" charset="0"/>
              <a:cs typeface="Microsoft Sans Serif" pitchFamily="34" charset="0"/>
            </a:endParaRPr>
          </a:p>
        </p:txBody>
      </p:sp>
      <p:pic>
        <p:nvPicPr>
          <p:cNvPr id="10" name="Рисунок 9" descr="DSC02859.JPG"/>
          <p:cNvPicPr>
            <a:picLocks noChangeAspect="1"/>
          </p:cNvPicPr>
          <p:nvPr/>
        </p:nvPicPr>
        <p:blipFill>
          <a:blip r:embed="rId3" cstate="print"/>
          <a:stretch>
            <a:fillRect/>
          </a:stretch>
        </p:blipFill>
        <p:spPr>
          <a:xfrm>
            <a:off x="1475656" y="836712"/>
            <a:ext cx="2627784" cy="2060848"/>
          </a:xfrm>
          <a:prstGeom prst="rect">
            <a:avLst/>
          </a:prstGeom>
        </p:spPr>
      </p:pic>
      <p:pic>
        <p:nvPicPr>
          <p:cNvPr id="11" name="Рисунок 10" descr="DSC02861.JPG"/>
          <p:cNvPicPr>
            <a:picLocks noChangeAspect="1"/>
          </p:cNvPicPr>
          <p:nvPr/>
        </p:nvPicPr>
        <p:blipFill>
          <a:blip r:embed="rId4" cstate="print"/>
          <a:stretch>
            <a:fillRect/>
          </a:stretch>
        </p:blipFill>
        <p:spPr>
          <a:xfrm>
            <a:off x="1331640" y="3140968"/>
            <a:ext cx="3635896" cy="2592288"/>
          </a:xfrm>
          <a:prstGeom prst="rect">
            <a:avLst/>
          </a:prstGeom>
        </p:spPr>
      </p:pic>
      <p:pic>
        <p:nvPicPr>
          <p:cNvPr id="12" name="Рисунок 11" descr="DSC02862.JPG"/>
          <p:cNvPicPr>
            <a:picLocks noChangeAspect="1"/>
          </p:cNvPicPr>
          <p:nvPr/>
        </p:nvPicPr>
        <p:blipFill>
          <a:blip r:embed="rId5" cstate="print"/>
          <a:stretch>
            <a:fillRect/>
          </a:stretch>
        </p:blipFill>
        <p:spPr>
          <a:xfrm>
            <a:off x="4427984" y="1052736"/>
            <a:ext cx="2952328" cy="2564904"/>
          </a:xfrm>
          <a:prstGeom prst="rect">
            <a:avLst/>
          </a:prstGeom>
        </p:spPr>
      </p:pic>
      <p:sp>
        <p:nvSpPr>
          <p:cNvPr id="12289" name="Rectangle 1"/>
          <p:cNvSpPr>
            <a:spLocks noChangeArrowheads="1"/>
          </p:cNvSpPr>
          <p:nvPr/>
        </p:nvSpPr>
        <p:spPr bwMode="auto">
          <a:xfrm>
            <a:off x="5292080" y="3757577"/>
            <a:ext cx="2808312" cy="163121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2000" b="0" i="0" u="none" strike="noStrike" cap="none" normalizeH="0" baseline="0" dirty="0" smtClean="0">
                <a:ln>
                  <a:noFill/>
                </a:ln>
                <a:solidFill>
                  <a:srgbClr val="002060"/>
                </a:solidFill>
                <a:effectLst/>
                <a:ea typeface="Calibri" pitchFamily="34" charset="0"/>
                <a:cs typeface="Times New Roman" pitchFamily="18" charset="0"/>
              </a:rPr>
              <a:t>Дети, у вас получились чудесные яблочки . Разукрасим мы их на следующем занятии, когда они высохнут.</a:t>
            </a:r>
            <a:endParaRPr kumimoji="0" lang="ru-RU" sz="2000" b="0" i="0" u="none" strike="noStrike" cap="none" normalizeH="0" baseline="0" dirty="0" smtClean="0">
              <a:ln>
                <a:noFill/>
              </a:ln>
              <a:solidFill>
                <a:srgbClr val="002060"/>
              </a:solidFill>
              <a:effectLst/>
              <a:cs typeface="Arial" pitchFamily="34" charset="0"/>
            </a:endParaRPr>
          </a:p>
        </p:txBody>
      </p:sp>
    </p:spTree>
  </p:cSld>
  <p:clrMapOvr>
    <a:masterClrMapping/>
  </p:clrMapOvr>
  <p:transition>
    <p:push/>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Рисунок 8" descr="Detskaya-29.jpg"/>
          <p:cNvPicPr>
            <a:picLocks noChangeAspect="1"/>
          </p:cNvPicPr>
          <p:nvPr/>
        </p:nvPicPr>
        <p:blipFill>
          <a:blip r:embed="rId2" cstate="print"/>
          <a:stretch>
            <a:fillRect/>
          </a:stretch>
        </p:blipFill>
        <p:spPr>
          <a:xfrm>
            <a:off x="0" y="0"/>
            <a:ext cx="9144000" cy="6858000"/>
          </a:xfrm>
          <a:prstGeom prst="rect">
            <a:avLst/>
          </a:prstGeom>
        </p:spPr>
      </p:pic>
      <p:sp>
        <p:nvSpPr>
          <p:cNvPr id="7" name="Заголовок 6"/>
          <p:cNvSpPr>
            <a:spLocks noGrp="1"/>
          </p:cNvSpPr>
          <p:nvPr>
            <p:ph type="ctrTitle"/>
          </p:nvPr>
        </p:nvSpPr>
        <p:spPr>
          <a:xfrm>
            <a:off x="611560" y="260648"/>
            <a:ext cx="7772400" cy="216024"/>
          </a:xfrm>
        </p:spPr>
        <p:txBody>
          <a:bodyPr>
            <a:noAutofit/>
          </a:bodyPr>
          <a:lstStyle/>
          <a:p>
            <a:r>
              <a:rPr lang="ru-RU" sz="2800" dirty="0" smtClean="0">
                <a:latin typeface="Monotype Corsiva" pitchFamily="66" charset="0"/>
                <a:cs typeface="Microsoft Sans Serif" pitchFamily="34" charset="0"/>
              </a:rPr>
              <a:t> </a:t>
            </a:r>
            <a:endParaRPr lang="ru-RU" sz="2800" dirty="0">
              <a:latin typeface="Monotype Corsiva" pitchFamily="66" charset="0"/>
              <a:cs typeface="Microsoft Sans Serif" pitchFamily="34" charset="0"/>
            </a:endParaRPr>
          </a:p>
        </p:txBody>
      </p:sp>
      <p:sp>
        <p:nvSpPr>
          <p:cNvPr id="4" name="TextBox 3"/>
          <p:cNvSpPr txBox="1"/>
          <p:nvPr/>
        </p:nvSpPr>
        <p:spPr>
          <a:xfrm>
            <a:off x="1331640" y="1484784"/>
            <a:ext cx="1728192" cy="2862322"/>
          </a:xfrm>
          <a:prstGeom prst="rect">
            <a:avLst/>
          </a:prstGeom>
          <a:noFill/>
        </p:spPr>
        <p:txBody>
          <a:bodyPr wrap="square" rtlCol="0">
            <a:spAutoFit/>
          </a:bodyPr>
          <a:lstStyle/>
          <a:p>
            <a:r>
              <a:rPr lang="ru-RU" dirty="0" smtClean="0">
                <a:solidFill>
                  <a:srgbClr val="002060"/>
                </a:solidFill>
              </a:rPr>
              <a:t>Ребята наши яблочки уже раскрашены ,они получились у вас очень красивые и я предлагаю повесить их на нашу яблоньку</a:t>
            </a:r>
            <a:endParaRPr lang="ru-RU" dirty="0">
              <a:solidFill>
                <a:srgbClr val="002060"/>
              </a:solidFill>
            </a:endParaRPr>
          </a:p>
        </p:txBody>
      </p:sp>
      <p:pic>
        <p:nvPicPr>
          <p:cNvPr id="5" name="Рисунок 4" descr="DSC02865.JPG"/>
          <p:cNvPicPr>
            <a:picLocks noChangeAspect="1"/>
          </p:cNvPicPr>
          <p:nvPr/>
        </p:nvPicPr>
        <p:blipFill>
          <a:blip r:embed="rId3" cstate="print"/>
          <a:stretch>
            <a:fillRect/>
          </a:stretch>
        </p:blipFill>
        <p:spPr>
          <a:xfrm>
            <a:off x="2915816" y="548680"/>
            <a:ext cx="3816424" cy="2880320"/>
          </a:xfrm>
          <a:prstGeom prst="rect">
            <a:avLst/>
          </a:prstGeom>
        </p:spPr>
      </p:pic>
      <p:pic>
        <p:nvPicPr>
          <p:cNvPr id="6" name="Рисунок 5" descr="DSC02867.JPG"/>
          <p:cNvPicPr>
            <a:picLocks noChangeAspect="1"/>
          </p:cNvPicPr>
          <p:nvPr/>
        </p:nvPicPr>
        <p:blipFill>
          <a:blip r:embed="rId4" cstate="print"/>
          <a:stretch>
            <a:fillRect/>
          </a:stretch>
        </p:blipFill>
        <p:spPr>
          <a:xfrm>
            <a:off x="3203848" y="3573016"/>
            <a:ext cx="3419872" cy="2276872"/>
          </a:xfrm>
          <a:prstGeom prst="rect">
            <a:avLst/>
          </a:prstGeom>
        </p:spPr>
      </p:pic>
    </p:spTree>
  </p:cSld>
  <p:clrMapOvr>
    <a:masterClrMapping/>
  </p:clrMapOvr>
  <p:transition>
    <p:dissolv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Рисунок 7" descr="Detskaya-29.jpg"/>
          <p:cNvPicPr>
            <a:picLocks noChangeAspect="1"/>
          </p:cNvPicPr>
          <p:nvPr/>
        </p:nvPicPr>
        <p:blipFill>
          <a:blip r:embed="rId2" cstate="print"/>
          <a:stretch>
            <a:fillRect/>
          </a:stretch>
        </p:blipFill>
        <p:spPr>
          <a:xfrm>
            <a:off x="0" y="0"/>
            <a:ext cx="9144000" cy="6858000"/>
          </a:xfrm>
          <a:prstGeom prst="rect">
            <a:avLst/>
          </a:prstGeom>
        </p:spPr>
      </p:pic>
      <p:sp>
        <p:nvSpPr>
          <p:cNvPr id="3" name="Содержимое 2"/>
          <p:cNvSpPr>
            <a:spLocks noGrp="1"/>
          </p:cNvSpPr>
          <p:nvPr>
            <p:ph idx="1"/>
          </p:nvPr>
        </p:nvSpPr>
        <p:spPr>
          <a:xfrm>
            <a:off x="1259632" y="620688"/>
            <a:ext cx="6624736" cy="5505475"/>
          </a:xfrm>
        </p:spPr>
        <p:txBody>
          <a:bodyPr/>
          <a:lstStyle/>
          <a:p>
            <a:pPr>
              <a:buNone/>
            </a:pPr>
            <a:r>
              <a:rPr lang="ru-RU" sz="2400" dirty="0" smtClean="0">
                <a:latin typeface="Monotype Corsiva" pitchFamily="66" charset="0"/>
                <a:cs typeface="Times New Roman" pitchFamily="18" charset="0"/>
              </a:rPr>
              <a:t>              </a:t>
            </a:r>
            <a:r>
              <a:rPr lang="ru-RU" sz="2400" dirty="0" smtClean="0">
                <a:solidFill>
                  <a:srgbClr val="002060"/>
                </a:solidFill>
                <a:cs typeface="Times New Roman" pitchFamily="18" charset="0"/>
              </a:rPr>
              <a:t>Детям очень нравятся делать фигурки. Для этого можно использовать специальные формочки или, например, формочки для выпекания фигурного печенья. Детям очень нравятся делать фигурки. Для этого можно использовать специальные формочки или, например, формочки для выпекания фигурного печенья. </a:t>
            </a:r>
          </a:p>
          <a:p>
            <a:pPr>
              <a:buNone/>
            </a:pPr>
            <a:endParaRPr lang="ru-RU" dirty="0"/>
          </a:p>
        </p:txBody>
      </p:sp>
      <p:pic>
        <p:nvPicPr>
          <p:cNvPr id="4" name="Рисунок 3" descr="2366690.jpg"/>
          <p:cNvPicPr>
            <a:picLocks noChangeAspect="1"/>
          </p:cNvPicPr>
          <p:nvPr/>
        </p:nvPicPr>
        <p:blipFill>
          <a:blip r:embed="rId3" cstate="print"/>
          <a:stretch>
            <a:fillRect/>
          </a:stretch>
        </p:blipFill>
        <p:spPr>
          <a:xfrm>
            <a:off x="1115616" y="3429000"/>
            <a:ext cx="3168352" cy="2520280"/>
          </a:xfrm>
          <a:prstGeom prst="rect">
            <a:avLst/>
          </a:prstGeom>
          <a:ln>
            <a:noFill/>
          </a:ln>
          <a:effectLst>
            <a:softEdge rad="112500"/>
          </a:effectLst>
        </p:spPr>
      </p:pic>
      <p:pic>
        <p:nvPicPr>
          <p:cNvPr id="7" name="Содержимое 3" descr="y6mjex5uys9u.jpg"/>
          <p:cNvPicPr>
            <a:picLocks noChangeAspect="1"/>
          </p:cNvPicPr>
          <p:nvPr/>
        </p:nvPicPr>
        <p:blipFill>
          <a:blip r:embed="rId4" cstate="print"/>
          <a:stretch>
            <a:fillRect/>
          </a:stretch>
        </p:blipFill>
        <p:spPr>
          <a:xfrm>
            <a:off x="4788024" y="3573016"/>
            <a:ext cx="2808312" cy="2460922"/>
          </a:xfrm>
          <a:prstGeom prst="rect">
            <a:avLst/>
          </a:prstGeom>
          <a:ln>
            <a:noFill/>
          </a:ln>
          <a:effectLst>
            <a:softEdge rad="112500"/>
          </a:effectLst>
        </p:spPr>
      </p:pic>
    </p:spTree>
  </p:cSld>
  <p:clrMapOvr>
    <a:masterClrMapping/>
  </p:clrMapOvr>
  <p:transition>
    <p:pull dir="ru"/>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Detskaya-29.jpg"/>
          <p:cNvPicPr>
            <a:picLocks noChangeAspect="1"/>
          </p:cNvPicPr>
          <p:nvPr/>
        </p:nvPicPr>
        <p:blipFill>
          <a:blip r:embed="rId2" cstate="print"/>
          <a:stretch>
            <a:fillRect/>
          </a:stretch>
        </p:blipFill>
        <p:spPr>
          <a:xfrm>
            <a:off x="0" y="0"/>
            <a:ext cx="9144000" cy="6858000"/>
          </a:xfrm>
          <a:prstGeom prst="rect">
            <a:avLst/>
          </a:prstGeom>
        </p:spPr>
      </p:pic>
      <p:sp>
        <p:nvSpPr>
          <p:cNvPr id="3" name="Подзаголовок 2"/>
          <p:cNvSpPr>
            <a:spLocks noGrp="1"/>
          </p:cNvSpPr>
          <p:nvPr>
            <p:ph type="subTitle" idx="1"/>
          </p:nvPr>
        </p:nvSpPr>
        <p:spPr>
          <a:xfrm>
            <a:off x="611560" y="1412776"/>
            <a:ext cx="7560840" cy="4226024"/>
          </a:xfrm>
        </p:spPr>
        <p:txBody>
          <a:bodyPr>
            <a:prstTxWarp prst="textCanUp">
              <a:avLst/>
            </a:prstTxWarp>
            <a:normAutofit/>
          </a:bodyPr>
          <a:lstStyle/>
          <a:p>
            <a:endParaRPr lang="ru-RU" sz="4000" dirty="0" smtClean="0">
              <a:solidFill>
                <a:schemeClr val="tx1"/>
              </a:solidFill>
              <a:latin typeface="Times New Roman" pitchFamily="18" charset="0"/>
              <a:cs typeface="Times New Roman" pitchFamily="18" charset="0"/>
            </a:endParaRPr>
          </a:p>
          <a:p>
            <a:r>
              <a:rPr lang="ru-RU" sz="4000" dirty="0" smtClean="0">
                <a:solidFill>
                  <a:srgbClr val="002060"/>
                </a:solidFill>
                <a:cs typeface="Times New Roman" pitchFamily="18" charset="0"/>
              </a:rPr>
              <a:t>Спасибо за внимание</a:t>
            </a:r>
          </a:p>
          <a:p>
            <a:endParaRPr lang="ru-RU" sz="4000" dirty="0">
              <a:solidFill>
                <a:schemeClr val="tx1"/>
              </a:solidFill>
              <a:latin typeface="Monotype Corsiva" pitchFamily="66" charset="0"/>
            </a:endParaRPr>
          </a:p>
          <a:p>
            <a:endParaRPr lang="ru-RU" sz="4000" dirty="0" smtClean="0">
              <a:solidFill>
                <a:schemeClr val="tx1"/>
              </a:solidFill>
              <a:latin typeface="Monotype Corsiva" pitchFamily="66" charset="0"/>
            </a:endParaRPr>
          </a:p>
        </p:txBody>
      </p:sp>
    </p:spTree>
  </p:cSld>
  <p:clrMapOvr>
    <a:masterClrMapping/>
  </p:clrMapOvr>
  <p:transition spd="med">
    <p:blinds dir="vert"/>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Detskaya-29.jpg"/>
          <p:cNvPicPr>
            <a:picLocks noGrp="1" noChangeAspect="1"/>
          </p:cNvPicPr>
          <p:nvPr>
            <p:ph idx="4294967295"/>
          </p:nvPr>
        </p:nvPicPr>
        <p:blipFill>
          <a:blip r:embed="rId2" cstate="print"/>
          <a:stretch>
            <a:fillRect/>
          </a:stretch>
        </p:blipFill>
        <p:spPr>
          <a:xfrm>
            <a:off x="0" y="0"/>
            <a:ext cx="9144000" cy="6858000"/>
          </a:xfrm>
        </p:spPr>
      </p:pic>
      <p:sp>
        <p:nvSpPr>
          <p:cNvPr id="6" name="Подзаголовок 5"/>
          <p:cNvSpPr>
            <a:spLocks noGrp="1"/>
          </p:cNvSpPr>
          <p:nvPr>
            <p:ph type="subTitle" idx="1"/>
          </p:nvPr>
        </p:nvSpPr>
        <p:spPr>
          <a:xfrm>
            <a:off x="1371600" y="1196752"/>
            <a:ext cx="6400800" cy="4442048"/>
          </a:xfrm>
        </p:spPr>
        <p:txBody>
          <a:bodyPr>
            <a:normAutofit/>
          </a:bodyPr>
          <a:lstStyle/>
          <a:p>
            <a:r>
              <a:rPr lang="ru-RU" sz="2800" dirty="0" smtClean="0">
                <a:solidFill>
                  <a:srgbClr val="002060"/>
                </a:solidFill>
              </a:rPr>
              <a:t>«Истоки способностей и дарований детей – на кончиках их пальцев. От пальцев, образно говоря, идут тончайшие ручейки, которые питают источник творческой мысли»</a:t>
            </a:r>
          </a:p>
          <a:p>
            <a:r>
              <a:rPr lang="ru-RU" sz="2800" dirty="0" smtClean="0">
                <a:solidFill>
                  <a:srgbClr val="002060"/>
                </a:solidFill>
                <a:cs typeface="Times New Roman" pitchFamily="18" charset="0"/>
              </a:rPr>
              <a:t>                                                           </a:t>
            </a:r>
          </a:p>
          <a:p>
            <a:r>
              <a:rPr lang="ru-RU" sz="2800" dirty="0" smtClean="0">
                <a:solidFill>
                  <a:srgbClr val="002060"/>
                </a:solidFill>
                <a:cs typeface="Times New Roman" pitchFamily="18" charset="0"/>
              </a:rPr>
              <a:t>В.А. Сухомлинский</a:t>
            </a:r>
          </a:p>
          <a:p>
            <a:endParaRPr lang="ru-RU" dirty="0"/>
          </a:p>
        </p:txBody>
      </p:sp>
    </p:spTree>
  </p:cSld>
  <p:clrMapOvr>
    <a:masterClrMapping/>
  </p:clrMapOvr>
  <p:transition>
    <p:wedg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Detskaya-29.jpg"/>
          <p:cNvPicPr>
            <a:picLocks noGrp="1" noChangeAspect="1"/>
          </p:cNvPicPr>
          <p:nvPr>
            <p:ph idx="4294967295"/>
          </p:nvPr>
        </p:nvPicPr>
        <p:blipFill>
          <a:blip r:embed="rId2" cstate="print"/>
          <a:stretch>
            <a:fillRect/>
          </a:stretch>
        </p:blipFill>
        <p:spPr>
          <a:xfrm>
            <a:off x="0" y="0"/>
            <a:ext cx="9144000" cy="6858000"/>
          </a:xfrm>
        </p:spPr>
      </p:pic>
      <p:sp>
        <p:nvSpPr>
          <p:cNvPr id="7" name="TextBox 6"/>
          <p:cNvSpPr txBox="1"/>
          <p:nvPr/>
        </p:nvSpPr>
        <p:spPr>
          <a:xfrm>
            <a:off x="2339752" y="1916832"/>
            <a:ext cx="2247731" cy="369332"/>
          </a:xfrm>
          <a:prstGeom prst="rect">
            <a:avLst/>
          </a:prstGeom>
          <a:noFill/>
        </p:spPr>
        <p:txBody>
          <a:bodyPr wrap="none" rtlCol="0">
            <a:spAutoFit/>
          </a:bodyPr>
          <a:lstStyle/>
          <a:p>
            <a:r>
              <a:rPr lang="ru-RU" dirty="0" smtClean="0"/>
              <a:t>                                       </a:t>
            </a:r>
            <a:endParaRPr lang="ru-RU" dirty="0"/>
          </a:p>
        </p:txBody>
      </p:sp>
      <p:sp>
        <p:nvSpPr>
          <p:cNvPr id="19458" name="Rectangle 2"/>
          <p:cNvSpPr>
            <a:spLocks noChangeArrowheads="1"/>
          </p:cNvSpPr>
          <p:nvPr/>
        </p:nvSpPr>
        <p:spPr bwMode="auto">
          <a:xfrm>
            <a:off x="2123728" y="939795"/>
            <a:ext cx="5832648" cy="403187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3200" b="0" i="0" u="none" strike="noStrike" cap="none" normalizeH="0" baseline="0" dirty="0" smtClean="0">
                <a:ln>
                  <a:noFill/>
                </a:ln>
                <a:solidFill>
                  <a:srgbClr val="002060"/>
                </a:solidFill>
                <a:effectLst/>
                <a:ea typeface="Calibri" pitchFamily="34" charset="0"/>
                <a:cs typeface="Times New Roman" pitchFamily="18" charset="0"/>
              </a:rPr>
              <a:t>КОНСПЕКТ</a:t>
            </a:r>
            <a:endParaRPr kumimoji="0" lang="ru-RU" sz="3200" b="0" i="0" u="none" strike="noStrike" cap="none" normalizeH="0" baseline="0" dirty="0" smtClean="0">
              <a:ln>
                <a:noFill/>
              </a:ln>
              <a:solidFill>
                <a:srgbClr val="002060"/>
              </a:solidFill>
              <a:effectLst/>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ru-RU" sz="3200" b="0" i="0" u="none" strike="noStrike" cap="none" normalizeH="0" baseline="0" dirty="0" smtClean="0">
                <a:ln>
                  <a:noFill/>
                </a:ln>
                <a:solidFill>
                  <a:srgbClr val="002060"/>
                </a:solidFill>
                <a:effectLst/>
                <a:ea typeface="Calibri" pitchFamily="34" charset="0"/>
                <a:cs typeface="Times New Roman" pitchFamily="18" charset="0"/>
              </a:rPr>
              <a:t>непосредственно образовательной деятельности</a:t>
            </a:r>
            <a:endParaRPr kumimoji="0" lang="ru-RU" sz="3200" b="0" i="0" u="none" strike="noStrike" cap="none" normalizeH="0" baseline="0" dirty="0" smtClean="0">
              <a:ln>
                <a:noFill/>
              </a:ln>
              <a:solidFill>
                <a:srgbClr val="002060"/>
              </a:solidFill>
              <a:effectLst/>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ru-RU" sz="3200" b="0" i="0" u="none" strike="noStrike" cap="none" normalizeH="0" baseline="0" dirty="0" smtClean="0">
                <a:ln>
                  <a:noFill/>
                </a:ln>
                <a:solidFill>
                  <a:srgbClr val="002060"/>
                </a:solidFill>
                <a:effectLst/>
                <a:ea typeface="Calibri" pitchFamily="34" charset="0"/>
                <a:cs typeface="Times New Roman" pitchFamily="18" charset="0"/>
              </a:rPr>
              <a:t>с детьми старшего  дошкольного возраста</a:t>
            </a:r>
            <a:endParaRPr kumimoji="0" lang="ru-RU" sz="3200" b="0" i="0" u="none" strike="noStrike" cap="none" normalizeH="0" baseline="0" dirty="0" smtClean="0">
              <a:ln>
                <a:noFill/>
              </a:ln>
              <a:solidFill>
                <a:srgbClr val="002060"/>
              </a:solidFill>
              <a:effectLst/>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ru-RU" sz="3200" b="0" i="0" u="none" strike="noStrike" cap="none" normalizeH="0" baseline="0" dirty="0" smtClean="0">
                <a:ln>
                  <a:noFill/>
                </a:ln>
                <a:solidFill>
                  <a:srgbClr val="002060"/>
                </a:solidFill>
                <a:effectLst/>
                <a:ea typeface="Calibri" pitchFamily="34" charset="0"/>
                <a:cs typeface="Times New Roman" pitchFamily="18" charset="0"/>
              </a:rPr>
              <a:t>приёмом «</a:t>
            </a:r>
            <a:r>
              <a:rPr kumimoji="0" lang="ru-RU" sz="3200" b="0" i="0" u="none" strike="noStrike" cap="none" normalizeH="0" baseline="0" dirty="0" err="1" smtClean="0">
                <a:ln>
                  <a:noFill/>
                </a:ln>
                <a:solidFill>
                  <a:srgbClr val="002060"/>
                </a:solidFill>
                <a:effectLst/>
                <a:ea typeface="Calibri" pitchFamily="34" charset="0"/>
                <a:cs typeface="Times New Roman" pitchFamily="18" charset="0"/>
              </a:rPr>
              <a:t>Тестопластика</a:t>
            </a:r>
            <a:r>
              <a:rPr kumimoji="0" lang="ru-RU" sz="3200" b="0" i="0" u="none" strike="noStrike" cap="none" normalizeH="0" baseline="0" dirty="0" smtClean="0">
                <a:ln>
                  <a:noFill/>
                </a:ln>
                <a:solidFill>
                  <a:srgbClr val="002060"/>
                </a:solidFill>
                <a:effectLst/>
                <a:ea typeface="Calibri" pitchFamily="34" charset="0"/>
                <a:cs typeface="Times New Roman" pitchFamily="18" charset="0"/>
              </a:rPr>
              <a:t>»</a:t>
            </a:r>
            <a:endParaRPr kumimoji="0" lang="ru-RU" sz="3200" b="0" i="0" u="none" strike="noStrike" cap="none" normalizeH="0" baseline="0" dirty="0" smtClean="0">
              <a:ln>
                <a:noFill/>
              </a:ln>
              <a:solidFill>
                <a:srgbClr val="002060"/>
              </a:solidFill>
              <a:effectLst/>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ru-RU" sz="3200" b="0" i="0" u="none" strike="noStrike" cap="none" normalizeH="0" baseline="0" dirty="0" smtClean="0">
                <a:ln>
                  <a:noFill/>
                </a:ln>
                <a:solidFill>
                  <a:srgbClr val="002060"/>
                </a:solidFill>
                <a:effectLst/>
                <a:ea typeface="Calibri" pitchFamily="34" charset="0"/>
                <a:cs typeface="Times New Roman" pitchFamily="18" charset="0"/>
              </a:rPr>
              <a:t>Тема: «Яблочки на нашей яблоньке»</a:t>
            </a:r>
            <a:endParaRPr kumimoji="0" lang="ru-RU" sz="3200" b="0" i="0" u="none" strike="noStrike" cap="none" normalizeH="0" baseline="0" dirty="0" smtClean="0">
              <a:ln>
                <a:noFill/>
              </a:ln>
              <a:solidFill>
                <a:srgbClr val="002060"/>
              </a:solidFill>
              <a:effectLst/>
              <a:cs typeface="Arial" pitchFamily="34" charset="0"/>
            </a:endParaRPr>
          </a:p>
        </p:txBody>
      </p:sp>
    </p:spTree>
  </p:cSld>
  <p:clrMapOvr>
    <a:masterClrMapping/>
  </p:clrMapOvr>
  <p:transition>
    <p:dissolv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Detskaya-29.jpg"/>
          <p:cNvPicPr>
            <a:picLocks noGrp="1" noChangeAspect="1"/>
          </p:cNvPicPr>
          <p:nvPr>
            <p:ph idx="4294967295"/>
          </p:nvPr>
        </p:nvPicPr>
        <p:blipFill>
          <a:blip r:embed="rId2" cstate="print"/>
          <a:stretch>
            <a:fillRect/>
          </a:stretch>
        </p:blipFill>
        <p:spPr>
          <a:xfrm>
            <a:off x="0" y="0"/>
            <a:ext cx="9144000" cy="6858000"/>
          </a:xfrm>
        </p:spPr>
      </p:pic>
      <p:sp>
        <p:nvSpPr>
          <p:cNvPr id="5" name="Заголовок 4"/>
          <p:cNvSpPr>
            <a:spLocks noGrp="1"/>
          </p:cNvSpPr>
          <p:nvPr>
            <p:ph type="ctrTitle"/>
          </p:nvPr>
        </p:nvSpPr>
        <p:spPr>
          <a:xfrm>
            <a:off x="971600" y="404665"/>
            <a:ext cx="6984776" cy="720080"/>
          </a:xfrm>
        </p:spPr>
        <p:txBody>
          <a:bodyPr>
            <a:normAutofit fontScale="90000"/>
          </a:bodyPr>
          <a:lstStyle/>
          <a:p>
            <a:r>
              <a:rPr lang="ru-RU" dirty="0" smtClean="0">
                <a:solidFill>
                  <a:srgbClr val="002060"/>
                </a:solidFill>
                <a:latin typeface="Monotype Corsiva" pitchFamily="66" charset="0"/>
                <a:cs typeface="Times New Roman" pitchFamily="18" charset="0"/>
              </a:rPr>
              <a:t>Задачи</a:t>
            </a:r>
            <a:endParaRPr lang="ru-RU" dirty="0">
              <a:solidFill>
                <a:srgbClr val="002060"/>
              </a:solidFill>
            </a:endParaRPr>
          </a:p>
        </p:txBody>
      </p:sp>
      <p:sp>
        <p:nvSpPr>
          <p:cNvPr id="6" name="Подзаголовок 5"/>
          <p:cNvSpPr>
            <a:spLocks noGrp="1"/>
          </p:cNvSpPr>
          <p:nvPr>
            <p:ph type="subTitle" idx="1"/>
          </p:nvPr>
        </p:nvSpPr>
        <p:spPr>
          <a:xfrm>
            <a:off x="1475656" y="1196752"/>
            <a:ext cx="6480720" cy="4896544"/>
          </a:xfrm>
        </p:spPr>
        <p:txBody>
          <a:bodyPr>
            <a:noAutofit/>
          </a:bodyPr>
          <a:lstStyle/>
          <a:p>
            <a:pPr algn="just"/>
            <a:r>
              <a:rPr lang="ru-RU" sz="2000" dirty="0" smtClean="0">
                <a:solidFill>
                  <a:schemeClr val="tx1"/>
                </a:solidFill>
                <a:latin typeface="Times New Roman" pitchFamily="18" charset="0"/>
                <a:cs typeface="Times New Roman" pitchFamily="18" charset="0"/>
              </a:rPr>
              <a:t>      </a:t>
            </a:r>
            <a:r>
              <a:rPr lang="ru-RU" sz="2400" dirty="0" smtClean="0">
                <a:solidFill>
                  <a:srgbClr val="002060"/>
                </a:solidFill>
                <a:cs typeface="Times New Roman" pitchFamily="18" charset="0"/>
              </a:rPr>
              <a:t>Обучающие – </a:t>
            </a:r>
            <a:r>
              <a:rPr lang="ru-RU" sz="2400" dirty="0">
                <a:solidFill>
                  <a:srgbClr val="002060"/>
                </a:solidFill>
                <a:cs typeface="Times New Roman" pitchFamily="18" charset="0"/>
              </a:rPr>
              <a:t>развитие познавательного интереса к </a:t>
            </a:r>
            <a:r>
              <a:rPr lang="ru-RU" sz="2400" dirty="0" smtClean="0">
                <a:solidFill>
                  <a:srgbClr val="002060"/>
                </a:solidFill>
                <a:cs typeface="Times New Roman" pitchFamily="18" charset="0"/>
              </a:rPr>
              <a:t>работе </a:t>
            </a:r>
            <a:r>
              <a:rPr lang="ru-RU" sz="2400" dirty="0">
                <a:solidFill>
                  <a:srgbClr val="002060"/>
                </a:solidFill>
                <a:cs typeface="Times New Roman" pitchFamily="18" charset="0"/>
              </a:rPr>
              <a:t>с </a:t>
            </a:r>
            <a:r>
              <a:rPr lang="ru-RU" sz="2400" dirty="0" smtClean="0">
                <a:solidFill>
                  <a:srgbClr val="002060"/>
                </a:solidFill>
                <a:cs typeface="Times New Roman" pitchFamily="18" charset="0"/>
              </a:rPr>
              <a:t>соленым тестом; </a:t>
            </a:r>
            <a:r>
              <a:rPr lang="ru-RU" sz="2400" dirty="0">
                <a:solidFill>
                  <a:srgbClr val="002060"/>
                </a:solidFill>
                <a:cs typeface="Times New Roman" pitchFamily="18" charset="0"/>
              </a:rPr>
              <a:t>совершенствование умений и навыков работы с </a:t>
            </a:r>
            <a:r>
              <a:rPr lang="ru-RU" sz="2400" dirty="0" smtClean="0">
                <a:solidFill>
                  <a:srgbClr val="002060"/>
                </a:solidFill>
                <a:cs typeface="Times New Roman" pitchFamily="18" charset="0"/>
              </a:rPr>
              <a:t>предложенным материалом; </a:t>
            </a:r>
            <a:r>
              <a:rPr lang="ru-RU" sz="2400" dirty="0">
                <a:solidFill>
                  <a:srgbClr val="002060"/>
                </a:solidFill>
                <a:cs typeface="Times New Roman" pitchFamily="18" charset="0"/>
              </a:rPr>
              <a:t>развитие мотивации к </a:t>
            </a:r>
            <a:r>
              <a:rPr lang="ru-RU" sz="2400" dirty="0" smtClean="0">
                <a:solidFill>
                  <a:srgbClr val="002060"/>
                </a:solidFill>
                <a:cs typeface="Times New Roman" pitchFamily="18" charset="0"/>
              </a:rPr>
              <a:t>работе;</a:t>
            </a:r>
          </a:p>
          <a:p>
            <a:pPr algn="just"/>
            <a:r>
              <a:rPr lang="ru-RU" sz="2400" dirty="0" smtClean="0">
                <a:solidFill>
                  <a:srgbClr val="002060"/>
                </a:solidFill>
                <a:cs typeface="Times New Roman" pitchFamily="18" charset="0"/>
              </a:rPr>
              <a:t>       Воспитательные – приобщение </a:t>
            </a:r>
            <a:r>
              <a:rPr lang="ru-RU" sz="2400" dirty="0">
                <a:solidFill>
                  <a:srgbClr val="002060"/>
                </a:solidFill>
                <a:cs typeface="Times New Roman" pitchFamily="18" charset="0"/>
              </a:rPr>
              <a:t>детей к миру </a:t>
            </a:r>
            <a:r>
              <a:rPr lang="ru-RU" sz="2400" dirty="0" smtClean="0">
                <a:solidFill>
                  <a:srgbClr val="002060"/>
                </a:solidFill>
                <a:cs typeface="Times New Roman" pitchFamily="18" charset="0"/>
              </a:rPr>
              <a:t>прекрасного, воспитывать у детей интерес к искусству как средству выражения чувств, мыслей; раскрывать индивидуальные способности и таланты каждого ребенка;</a:t>
            </a:r>
          </a:p>
          <a:p>
            <a:pPr algn="just"/>
            <a:r>
              <a:rPr lang="ru-RU" sz="2400" dirty="0">
                <a:solidFill>
                  <a:srgbClr val="002060"/>
                </a:solidFill>
                <a:cs typeface="Times New Roman" pitchFamily="18" charset="0"/>
              </a:rPr>
              <a:t> </a:t>
            </a:r>
            <a:r>
              <a:rPr lang="ru-RU" sz="2400" dirty="0" smtClean="0">
                <a:solidFill>
                  <a:srgbClr val="002060"/>
                </a:solidFill>
                <a:cs typeface="Times New Roman" pitchFamily="18" charset="0"/>
              </a:rPr>
              <a:t>      Развивающие – развитие координации движений рук  и развитие мелкой моторики рук, развитие речи. </a:t>
            </a:r>
          </a:p>
        </p:txBody>
      </p:sp>
    </p:spTree>
  </p:cSld>
  <p:clrMapOvr>
    <a:masterClrMapping/>
  </p:clrMapOvr>
  <p:transition>
    <p:zoom dir="in"/>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Detskaya-29.jpg"/>
          <p:cNvPicPr>
            <a:picLocks noGrp="1" noChangeAspect="1"/>
          </p:cNvPicPr>
          <p:nvPr>
            <p:ph idx="4294967295"/>
          </p:nvPr>
        </p:nvPicPr>
        <p:blipFill>
          <a:blip r:embed="rId2" cstate="print"/>
          <a:stretch>
            <a:fillRect/>
          </a:stretch>
        </p:blipFill>
        <p:spPr>
          <a:xfrm>
            <a:off x="0" y="0"/>
            <a:ext cx="9144000" cy="6858000"/>
          </a:xfrm>
        </p:spPr>
      </p:pic>
      <p:sp>
        <p:nvSpPr>
          <p:cNvPr id="5" name="Заголовок 4"/>
          <p:cNvSpPr>
            <a:spLocks noGrp="1"/>
          </p:cNvSpPr>
          <p:nvPr>
            <p:ph type="ctrTitle"/>
          </p:nvPr>
        </p:nvSpPr>
        <p:spPr>
          <a:xfrm>
            <a:off x="971600" y="548681"/>
            <a:ext cx="6984776" cy="1008111"/>
          </a:xfrm>
        </p:spPr>
        <p:txBody>
          <a:bodyPr/>
          <a:lstStyle/>
          <a:p>
            <a:r>
              <a:rPr lang="ru-RU" dirty="0" smtClean="0">
                <a:solidFill>
                  <a:srgbClr val="002060"/>
                </a:solidFill>
                <a:latin typeface="Monotype Corsiva" pitchFamily="66" charset="0"/>
                <a:cs typeface="Times New Roman" pitchFamily="18" charset="0"/>
              </a:rPr>
              <a:t>Цель :</a:t>
            </a:r>
            <a:endParaRPr lang="ru-RU" dirty="0">
              <a:solidFill>
                <a:srgbClr val="002060"/>
              </a:solidFill>
            </a:endParaRPr>
          </a:p>
        </p:txBody>
      </p:sp>
      <p:sp>
        <p:nvSpPr>
          <p:cNvPr id="6" name="Подзаголовок 5"/>
          <p:cNvSpPr>
            <a:spLocks noGrp="1"/>
          </p:cNvSpPr>
          <p:nvPr>
            <p:ph type="subTitle" idx="1"/>
          </p:nvPr>
        </p:nvSpPr>
        <p:spPr>
          <a:xfrm>
            <a:off x="1475656" y="1628800"/>
            <a:ext cx="6048672" cy="2592288"/>
          </a:xfrm>
        </p:spPr>
        <p:txBody>
          <a:bodyPr>
            <a:normAutofit fontScale="85000" lnSpcReduction="10000"/>
          </a:bodyPr>
          <a:lstStyle/>
          <a:p>
            <a:pPr algn="just"/>
            <a:r>
              <a:rPr lang="ru-RU" sz="2400" dirty="0" smtClean="0">
                <a:solidFill>
                  <a:schemeClr val="tx1"/>
                </a:solidFill>
                <a:latin typeface="Times New Roman" pitchFamily="18" charset="0"/>
                <a:cs typeface="Times New Roman" pitchFamily="18" charset="0"/>
              </a:rPr>
              <a:t>      </a:t>
            </a:r>
            <a:r>
              <a:rPr lang="ru-RU" dirty="0" smtClean="0">
                <a:solidFill>
                  <a:srgbClr val="002060"/>
                </a:solidFill>
                <a:cs typeface="Times New Roman" pitchFamily="18" charset="0"/>
              </a:rPr>
              <a:t>Помочь детям развитии мелкой моторики рук, в координации движений рук и, помочь в раскрытии художественно-творческих   способностей,  у дошкольников посредством </a:t>
            </a:r>
            <a:r>
              <a:rPr lang="ru-RU" dirty="0" err="1" smtClean="0">
                <a:solidFill>
                  <a:srgbClr val="002060"/>
                </a:solidFill>
                <a:cs typeface="Times New Roman" pitchFamily="18" charset="0"/>
              </a:rPr>
              <a:t>тестопластики</a:t>
            </a:r>
            <a:r>
              <a:rPr lang="ru-RU" dirty="0" smtClean="0">
                <a:solidFill>
                  <a:srgbClr val="002060"/>
                </a:solidFill>
                <a:cs typeface="Times New Roman" pitchFamily="18" charset="0"/>
              </a:rPr>
              <a:t>.</a:t>
            </a:r>
            <a:endParaRPr lang="ru-RU" dirty="0">
              <a:solidFill>
                <a:srgbClr val="002060"/>
              </a:solidFill>
              <a:cs typeface="Times New Roman" pitchFamily="18" charset="0"/>
            </a:endParaRPr>
          </a:p>
        </p:txBody>
      </p:sp>
    </p:spTree>
  </p:cSld>
  <p:clrMapOvr>
    <a:masterClrMapping/>
  </p:clrMapOvr>
  <p:transition>
    <p:split dir="in"/>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Detskaya-29.jpg"/>
          <p:cNvPicPr>
            <a:picLocks noGrp="1" noChangeAspect="1"/>
          </p:cNvPicPr>
          <p:nvPr>
            <p:ph idx="4294967295"/>
          </p:nvPr>
        </p:nvPicPr>
        <p:blipFill>
          <a:blip r:embed="rId2" cstate="print"/>
          <a:stretch>
            <a:fillRect/>
          </a:stretch>
        </p:blipFill>
        <p:spPr>
          <a:xfrm>
            <a:off x="0" y="0"/>
            <a:ext cx="9144000" cy="6858000"/>
          </a:xfrm>
        </p:spPr>
      </p:pic>
      <p:sp>
        <p:nvSpPr>
          <p:cNvPr id="5" name="TextBox 4"/>
          <p:cNvSpPr txBox="1"/>
          <p:nvPr/>
        </p:nvSpPr>
        <p:spPr>
          <a:xfrm>
            <a:off x="2411760" y="2348880"/>
            <a:ext cx="2935419" cy="369332"/>
          </a:xfrm>
          <a:prstGeom prst="rect">
            <a:avLst/>
          </a:prstGeom>
          <a:noFill/>
        </p:spPr>
        <p:txBody>
          <a:bodyPr wrap="square" rtlCol="0">
            <a:spAutoFit/>
          </a:bodyPr>
          <a:lstStyle/>
          <a:p>
            <a:r>
              <a:rPr lang="ru-RU" dirty="0" smtClean="0"/>
              <a:t>                                                    </a:t>
            </a:r>
            <a:endParaRPr lang="ru-RU" dirty="0"/>
          </a:p>
        </p:txBody>
      </p:sp>
      <p:sp>
        <p:nvSpPr>
          <p:cNvPr id="2050" name="Rectangle 2"/>
          <p:cNvSpPr>
            <a:spLocks noChangeArrowheads="1"/>
          </p:cNvSpPr>
          <p:nvPr/>
        </p:nvSpPr>
        <p:spPr bwMode="auto">
          <a:xfrm>
            <a:off x="1403648" y="671893"/>
            <a:ext cx="4752528" cy="501675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2000" b="0" i="0" u="none" strike="noStrike" cap="none" normalizeH="0" baseline="0" dirty="0" smtClean="0">
                <a:ln>
                  <a:noFill/>
                </a:ln>
                <a:solidFill>
                  <a:srgbClr val="002060"/>
                </a:solidFill>
                <a:effectLst/>
                <a:ea typeface="Calibri" pitchFamily="34" charset="0"/>
                <a:cs typeface="Times New Roman" pitchFamily="18" charset="0"/>
              </a:rPr>
              <a:t>Подготовка материала. Соленое тесто.</a:t>
            </a:r>
            <a:br>
              <a:rPr kumimoji="0" lang="ru-RU" sz="2000" b="0" i="0" u="none" strike="noStrike" cap="none" normalizeH="0" baseline="0" dirty="0" smtClean="0">
                <a:ln>
                  <a:noFill/>
                </a:ln>
                <a:solidFill>
                  <a:srgbClr val="002060"/>
                </a:solidFill>
                <a:effectLst/>
                <a:ea typeface="Calibri" pitchFamily="34" charset="0"/>
                <a:cs typeface="Times New Roman" pitchFamily="18" charset="0"/>
              </a:rPr>
            </a:br>
            <a:r>
              <a:rPr kumimoji="0" lang="ru-RU" sz="2000" b="0" i="0" u="none" strike="noStrike" cap="none" normalizeH="0" baseline="0" dirty="0" smtClean="0">
                <a:ln>
                  <a:noFill/>
                </a:ln>
                <a:solidFill>
                  <a:srgbClr val="002060"/>
                </a:solidFill>
                <a:effectLst/>
                <a:ea typeface="Calibri" pitchFamily="34" charset="0"/>
                <a:cs typeface="Times New Roman" pitchFamily="18" charset="0"/>
              </a:rPr>
              <a:t>Смешать 150 г муки, 300 г соли, 3 ложки любого обойного клея (сухого), добавить 100 мл воды и ½ чайной ложки гуаши нужного цвета. Сразу сделать несколько нужных цветов. Разложить в пластиковые контейнеры и убрать в прохладное место.</a:t>
            </a:r>
            <a:br>
              <a:rPr kumimoji="0" lang="ru-RU" sz="2000" b="0" i="0" u="none" strike="noStrike" cap="none" normalizeH="0" baseline="0" dirty="0" smtClean="0">
                <a:ln>
                  <a:noFill/>
                </a:ln>
                <a:solidFill>
                  <a:srgbClr val="002060"/>
                </a:solidFill>
                <a:effectLst/>
                <a:ea typeface="Calibri" pitchFamily="34" charset="0"/>
                <a:cs typeface="Times New Roman" pitchFamily="18" charset="0"/>
              </a:rPr>
            </a:br>
            <a:r>
              <a:rPr kumimoji="0" lang="ru-RU" sz="2000" b="0" i="0" u="none" strike="noStrike" cap="none" normalizeH="0" baseline="0" dirty="0" smtClean="0">
                <a:ln>
                  <a:noFill/>
                </a:ln>
                <a:solidFill>
                  <a:srgbClr val="002060"/>
                </a:solidFill>
                <a:effectLst/>
                <a:ea typeface="Calibri" pitchFamily="34" charset="0"/>
                <a:cs typeface="Times New Roman" pitchFamily="18" charset="0"/>
              </a:rPr>
              <a:t>Работа с родителями. Порекомендовать родителям в выходные дни вовлечь ребенка в работу с тестом.</a:t>
            </a:r>
            <a:br>
              <a:rPr kumimoji="0" lang="ru-RU" sz="2000" b="0" i="0" u="none" strike="noStrike" cap="none" normalizeH="0" baseline="0" dirty="0" smtClean="0">
                <a:ln>
                  <a:noFill/>
                </a:ln>
                <a:solidFill>
                  <a:srgbClr val="002060"/>
                </a:solidFill>
                <a:effectLst/>
                <a:ea typeface="Calibri" pitchFamily="34" charset="0"/>
                <a:cs typeface="Times New Roman" pitchFamily="18" charset="0"/>
              </a:rPr>
            </a:br>
            <a:r>
              <a:rPr kumimoji="0" lang="ru-RU" sz="2000" b="0" i="0" u="none" strike="noStrike" cap="none" normalizeH="0" baseline="0" dirty="0" smtClean="0">
                <a:ln>
                  <a:noFill/>
                </a:ln>
                <a:solidFill>
                  <a:srgbClr val="002060"/>
                </a:solidFill>
                <a:effectLst/>
                <a:ea typeface="Calibri" pitchFamily="34" charset="0"/>
                <a:cs typeface="Times New Roman" pitchFamily="18" charset="0"/>
              </a:rPr>
              <a:t>Материалы, инструменты, оборудование. Соленое тесто,  тесьма, кисточка, клеенка, стеки, емкость для воды, салфетки,  гуашь, природный материал (ветка).</a:t>
            </a:r>
            <a:endParaRPr kumimoji="0" lang="ru-RU" sz="2000" b="0" i="0" u="none" strike="noStrike" cap="none" normalizeH="0" baseline="0" dirty="0" smtClean="0">
              <a:ln>
                <a:noFill/>
              </a:ln>
              <a:solidFill>
                <a:srgbClr val="002060"/>
              </a:solidFill>
              <a:effectLst/>
              <a:cs typeface="Arial" pitchFamily="34" charset="0"/>
            </a:endParaRPr>
          </a:p>
        </p:txBody>
      </p:sp>
      <p:pic>
        <p:nvPicPr>
          <p:cNvPr id="6" name="Рисунок 5" descr="ручки.jpg"/>
          <p:cNvPicPr>
            <a:picLocks noChangeAspect="1"/>
          </p:cNvPicPr>
          <p:nvPr/>
        </p:nvPicPr>
        <p:blipFill>
          <a:blip r:embed="rId3" cstate="print"/>
          <a:stretch>
            <a:fillRect/>
          </a:stretch>
        </p:blipFill>
        <p:spPr>
          <a:xfrm>
            <a:off x="6156176" y="476673"/>
            <a:ext cx="2808312" cy="2664296"/>
          </a:xfrm>
          <a:prstGeom prst="rect">
            <a:avLst/>
          </a:prstGeom>
        </p:spPr>
      </p:pic>
      <p:pic>
        <p:nvPicPr>
          <p:cNvPr id="7" name="Содержимое 14" descr="Solenoe_testo_5.png"/>
          <p:cNvPicPr>
            <a:picLocks noChangeAspect="1"/>
          </p:cNvPicPr>
          <p:nvPr/>
        </p:nvPicPr>
        <p:blipFill>
          <a:blip r:embed="rId4" cstate="print"/>
          <a:stretch>
            <a:fillRect/>
          </a:stretch>
        </p:blipFill>
        <p:spPr>
          <a:xfrm>
            <a:off x="6012160" y="4077072"/>
            <a:ext cx="2952328" cy="2376264"/>
          </a:xfrm>
          <a:prstGeom prst="rect">
            <a:avLst/>
          </a:prstGeom>
        </p:spPr>
      </p:pic>
    </p:spTree>
  </p:cSld>
  <p:clrMapOvr>
    <a:masterClrMapping/>
  </p:clrMapOvr>
  <p:transition>
    <p:wedg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Detskaya-29.jpg"/>
          <p:cNvPicPr>
            <a:picLocks noGrp="1" noChangeAspect="1"/>
          </p:cNvPicPr>
          <p:nvPr>
            <p:ph idx="4294967295"/>
          </p:nvPr>
        </p:nvPicPr>
        <p:blipFill>
          <a:blip r:embed="rId2" cstate="print"/>
          <a:stretch>
            <a:fillRect/>
          </a:stretch>
        </p:blipFill>
        <p:spPr>
          <a:xfrm>
            <a:off x="0" y="0"/>
            <a:ext cx="9144000" cy="6858000"/>
          </a:xfrm>
        </p:spPr>
      </p:pic>
      <p:sp>
        <p:nvSpPr>
          <p:cNvPr id="5" name="TextBox 4"/>
          <p:cNvSpPr txBox="1"/>
          <p:nvPr/>
        </p:nvSpPr>
        <p:spPr>
          <a:xfrm flipV="1">
            <a:off x="1835696" y="990020"/>
            <a:ext cx="5544616" cy="369332"/>
          </a:xfrm>
          <a:prstGeom prst="rect">
            <a:avLst/>
          </a:prstGeom>
          <a:noFill/>
        </p:spPr>
        <p:txBody>
          <a:bodyPr wrap="square" rtlCol="0">
            <a:spAutoFit/>
          </a:bodyPr>
          <a:lstStyle/>
          <a:p>
            <a:endParaRPr lang="ru-RU" dirty="0"/>
          </a:p>
        </p:txBody>
      </p:sp>
      <p:sp>
        <p:nvSpPr>
          <p:cNvPr id="39938" name="Rectangle 2"/>
          <p:cNvSpPr>
            <a:spLocks noChangeArrowheads="1"/>
          </p:cNvSpPr>
          <p:nvPr/>
        </p:nvSpPr>
        <p:spPr bwMode="auto">
          <a:xfrm>
            <a:off x="1043608" y="1220346"/>
            <a:ext cx="3744416" cy="378565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2000" b="0" i="0" u="none" strike="noStrike" cap="none" normalizeH="0" baseline="0" dirty="0" smtClean="0">
                <a:ln>
                  <a:noFill/>
                </a:ln>
                <a:solidFill>
                  <a:srgbClr val="002060"/>
                </a:solidFill>
                <a:effectLst/>
                <a:latin typeface="Calibri" pitchFamily="34" charset="0"/>
                <a:ea typeface="Calibri" pitchFamily="34" charset="0"/>
                <a:cs typeface="Times New Roman" pitchFamily="18" charset="0"/>
              </a:rPr>
              <a:t>             Ход занятия:</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ru-RU" sz="2000" b="0" i="0" u="none" strike="noStrike" cap="none" normalizeH="0" baseline="0" dirty="0" smtClean="0">
              <a:ln>
                <a:noFill/>
              </a:ln>
              <a:solidFill>
                <a:srgbClr val="002060"/>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000" b="0" i="0" u="none" strike="noStrike" cap="none" normalizeH="0" baseline="0" dirty="0" smtClean="0">
                <a:ln>
                  <a:noFill/>
                </a:ln>
                <a:solidFill>
                  <a:srgbClr val="002060"/>
                </a:solidFill>
                <a:effectLst/>
                <a:latin typeface="Calibri" pitchFamily="34" charset="0"/>
                <a:ea typeface="Calibri" pitchFamily="34" charset="0"/>
                <a:cs typeface="Times New Roman" pitchFamily="18" charset="0"/>
              </a:rPr>
              <a:t>Ребята сегодня мы с вами отправимся в путешествие в фруктовый сад. Посмотрите,  как прекрасна окружающая нас природа. Мы с вами , столько интересного и красивого видим вокруг каждый день. Не случайно многие художники стараются эту красоту сохранить в своих работах</a:t>
            </a:r>
            <a:r>
              <a:rPr kumimoji="0" lang="ru-RU" sz="20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a:t>
            </a:r>
            <a:endParaRPr kumimoji="0" lang="ru-RU" sz="2000" b="0" i="0" u="none" strike="noStrike" cap="none" normalizeH="0" baseline="0" dirty="0" smtClean="0">
              <a:ln>
                <a:noFill/>
              </a:ln>
              <a:solidFill>
                <a:schemeClr val="tx1"/>
              </a:solidFill>
              <a:effectLst/>
              <a:latin typeface="Arial" pitchFamily="34" charset="0"/>
              <a:cs typeface="Arial" pitchFamily="34" charset="0"/>
            </a:endParaRPr>
          </a:p>
        </p:txBody>
      </p:sp>
      <p:pic>
        <p:nvPicPr>
          <p:cNvPr id="8" name="Рисунок 7" descr="apples.jpg"/>
          <p:cNvPicPr>
            <a:picLocks noChangeAspect="1"/>
          </p:cNvPicPr>
          <p:nvPr/>
        </p:nvPicPr>
        <p:blipFill>
          <a:blip r:embed="rId3" cstate="print"/>
          <a:stretch>
            <a:fillRect/>
          </a:stretch>
        </p:blipFill>
        <p:spPr>
          <a:xfrm>
            <a:off x="4860032" y="980728"/>
            <a:ext cx="2597274" cy="1958528"/>
          </a:xfrm>
          <a:prstGeom prst="rect">
            <a:avLst/>
          </a:prstGeom>
        </p:spPr>
      </p:pic>
      <p:pic>
        <p:nvPicPr>
          <p:cNvPr id="9" name="Рисунок 8" descr="r50jH9yjjK8.jpg"/>
          <p:cNvPicPr>
            <a:picLocks noChangeAspect="1"/>
          </p:cNvPicPr>
          <p:nvPr/>
        </p:nvPicPr>
        <p:blipFill>
          <a:blip r:embed="rId4" cstate="print"/>
          <a:stretch>
            <a:fillRect/>
          </a:stretch>
        </p:blipFill>
        <p:spPr>
          <a:xfrm>
            <a:off x="4860032" y="3429000"/>
            <a:ext cx="2684016" cy="2121024"/>
          </a:xfrm>
          <a:prstGeom prst="rect">
            <a:avLst/>
          </a:prstGeom>
        </p:spPr>
      </p:pic>
    </p:spTree>
  </p:cSld>
  <p:clrMapOvr>
    <a:masterClrMapping/>
  </p:clrMapOvr>
  <p:transition>
    <p:zoom/>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Detskaya-29.jpg"/>
          <p:cNvPicPr>
            <a:picLocks noGrp="1" noChangeAspect="1"/>
          </p:cNvPicPr>
          <p:nvPr>
            <p:ph idx="4294967295"/>
          </p:nvPr>
        </p:nvPicPr>
        <p:blipFill>
          <a:blip r:embed="rId2" cstate="print"/>
          <a:stretch>
            <a:fillRect/>
          </a:stretch>
        </p:blipFill>
        <p:spPr>
          <a:xfrm>
            <a:off x="0" y="0"/>
            <a:ext cx="9144000" cy="6858000"/>
          </a:xfrm>
        </p:spPr>
      </p:pic>
      <p:sp>
        <p:nvSpPr>
          <p:cNvPr id="40961" name="Rectangle 1"/>
          <p:cNvSpPr>
            <a:spLocks noChangeArrowheads="1"/>
          </p:cNvSpPr>
          <p:nvPr/>
        </p:nvSpPr>
        <p:spPr bwMode="auto">
          <a:xfrm>
            <a:off x="1403648" y="560589"/>
            <a:ext cx="3240360" cy="489364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2400" b="0" i="0" u="none" strike="noStrike" cap="none" normalizeH="0" baseline="0" dirty="0" smtClean="0">
                <a:ln>
                  <a:noFill/>
                </a:ln>
                <a:solidFill>
                  <a:srgbClr val="002060"/>
                </a:solidFill>
                <a:effectLst/>
                <a:ea typeface="Calibri" pitchFamily="34" charset="0"/>
                <a:cs typeface="Times New Roman" pitchFamily="18" charset="0"/>
              </a:rPr>
              <a:t>И глядя на всю эту красоту, я вам предлагаю поиграть со мной  в игру, которая называется  «Повтори».</a:t>
            </a:r>
            <a:endParaRPr kumimoji="0" lang="ru-RU" sz="2400" b="0" i="0" u="none" strike="noStrike" cap="none" normalizeH="0" baseline="0" dirty="0" smtClean="0">
              <a:ln>
                <a:noFill/>
              </a:ln>
              <a:solidFill>
                <a:srgbClr val="002060"/>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400" b="0" i="0" u="none" strike="noStrike" cap="none" normalizeH="0" baseline="0" dirty="0" smtClean="0">
                <a:ln>
                  <a:noFill/>
                </a:ln>
                <a:solidFill>
                  <a:srgbClr val="002060"/>
                </a:solidFill>
                <a:effectLst/>
                <a:ea typeface="Calibri" pitchFamily="34" charset="0"/>
                <a:cs typeface="Times New Roman" pitchFamily="18" charset="0"/>
              </a:rPr>
              <a:t>Назовите фрукты, какие вы знаете.</a:t>
            </a:r>
            <a:endParaRPr kumimoji="0" lang="ru-RU" sz="2400" b="0" i="0" u="none" strike="noStrike" cap="none" normalizeH="0" baseline="0" dirty="0" smtClean="0">
              <a:ln>
                <a:noFill/>
              </a:ln>
              <a:solidFill>
                <a:srgbClr val="002060"/>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400" b="0" i="0" u="none" strike="noStrike" cap="none" normalizeH="0" baseline="0" dirty="0" smtClean="0">
                <a:ln>
                  <a:noFill/>
                </a:ln>
                <a:solidFill>
                  <a:srgbClr val="002060"/>
                </a:solidFill>
                <a:effectLst/>
                <a:ea typeface="Calibri" pitchFamily="34" charset="0"/>
                <a:cs typeface="Times New Roman" pitchFamily="18" charset="0"/>
              </a:rPr>
              <a:t>яблоко, груша, слива, лимон, апельсин, банан и т. д.</a:t>
            </a:r>
            <a:endParaRPr kumimoji="0" lang="ru-RU" sz="2400" b="0" i="0" u="none" strike="noStrike" cap="none" normalizeH="0" baseline="0" dirty="0" smtClean="0">
              <a:ln>
                <a:noFill/>
              </a:ln>
              <a:solidFill>
                <a:srgbClr val="002060"/>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400" b="0" i="0" u="none" strike="noStrike" cap="none" normalizeH="0" baseline="0" dirty="0" smtClean="0">
                <a:ln>
                  <a:noFill/>
                </a:ln>
                <a:solidFill>
                  <a:srgbClr val="002060"/>
                </a:solidFill>
                <a:effectLst/>
                <a:ea typeface="Calibri" pitchFamily="34" charset="0"/>
                <a:cs typeface="Times New Roman" pitchFamily="18" charset="0"/>
              </a:rPr>
              <a:t>Воспитатель: Молодцы!</a:t>
            </a:r>
            <a:endParaRPr kumimoji="0" lang="ru-RU" sz="2400" b="0" i="0" u="none" strike="noStrike" cap="none" normalizeH="0" baseline="0" dirty="0" smtClean="0">
              <a:ln>
                <a:noFill/>
              </a:ln>
              <a:solidFill>
                <a:srgbClr val="002060"/>
              </a:solidFill>
              <a:effectLst/>
              <a:cs typeface="Arial" pitchFamily="34" charset="0"/>
            </a:endParaRPr>
          </a:p>
        </p:txBody>
      </p:sp>
      <p:pic>
        <p:nvPicPr>
          <p:cNvPr id="5" name="Рисунок 4" descr="748.jpg"/>
          <p:cNvPicPr>
            <a:picLocks noChangeAspect="1"/>
          </p:cNvPicPr>
          <p:nvPr/>
        </p:nvPicPr>
        <p:blipFill>
          <a:blip r:embed="rId3" cstate="print"/>
          <a:stretch>
            <a:fillRect/>
          </a:stretch>
        </p:blipFill>
        <p:spPr>
          <a:xfrm>
            <a:off x="4355976" y="1556792"/>
            <a:ext cx="3384376" cy="2952328"/>
          </a:xfrm>
          <a:prstGeom prst="rect">
            <a:avLst/>
          </a:prstGeom>
        </p:spPr>
      </p:pic>
    </p:spTree>
  </p:cSld>
  <p:clrMapOvr>
    <a:masterClrMapping/>
  </p:clrMapOvr>
  <p:transition>
    <p:wheel spokes="8"/>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Detskaya-29.jpg"/>
          <p:cNvPicPr>
            <a:picLocks noGrp="1" noChangeAspect="1"/>
          </p:cNvPicPr>
          <p:nvPr>
            <p:ph idx="4294967295"/>
          </p:nvPr>
        </p:nvPicPr>
        <p:blipFill>
          <a:blip r:embed="rId2" cstate="print"/>
          <a:stretch>
            <a:fillRect/>
          </a:stretch>
        </p:blipFill>
        <p:spPr>
          <a:xfrm>
            <a:off x="0" y="0"/>
            <a:ext cx="9144000" cy="6858000"/>
          </a:xfrm>
        </p:spPr>
      </p:pic>
      <p:sp>
        <p:nvSpPr>
          <p:cNvPr id="3" name="TextBox 2"/>
          <p:cNvSpPr txBox="1"/>
          <p:nvPr/>
        </p:nvSpPr>
        <p:spPr>
          <a:xfrm>
            <a:off x="3059832" y="2708920"/>
            <a:ext cx="978153" cy="369332"/>
          </a:xfrm>
          <a:prstGeom prst="rect">
            <a:avLst/>
          </a:prstGeom>
          <a:noFill/>
        </p:spPr>
        <p:txBody>
          <a:bodyPr wrap="none" rtlCol="0">
            <a:spAutoFit/>
          </a:bodyPr>
          <a:lstStyle/>
          <a:p>
            <a:r>
              <a:rPr lang="ru-RU" dirty="0" smtClean="0"/>
              <a:t>               </a:t>
            </a:r>
            <a:endParaRPr lang="ru-RU" dirty="0"/>
          </a:p>
        </p:txBody>
      </p:sp>
      <p:sp>
        <p:nvSpPr>
          <p:cNvPr id="5" name="TextBox 4"/>
          <p:cNvSpPr txBox="1"/>
          <p:nvPr/>
        </p:nvSpPr>
        <p:spPr>
          <a:xfrm>
            <a:off x="4644008" y="1700808"/>
            <a:ext cx="2304256" cy="369332"/>
          </a:xfrm>
          <a:prstGeom prst="rect">
            <a:avLst/>
          </a:prstGeom>
          <a:noFill/>
        </p:spPr>
        <p:txBody>
          <a:bodyPr wrap="square" rtlCol="0">
            <a:spAutoFit/>
          </a:bodyPr>
          <a:lstStyle/>
          <a:p>
            <a:endParaRPr lang="ru-RU" dirty="0"/>
          </a:p>
        </p:txBody>
      </p:sp>
      <p:sp>
        <p:nvSpPr>
          <p:cNvPr id="41986" name="Rectangle 2"/>
          <p:cNvSpPr>
            <a:spLocks noChangeArrowheads="1"/>
          </p:cNvSpPr>
          <p:nvPr/>
        </p:nvSpPr>
        <p:spPr bwMode="auto">
          <a:xfrm>
            <a:off x="1259632" y="702867"/>
            <a:ext cx="3456384" cy="480131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b="0" i="0" u="none" strike="noStrike" cap="none" normalizeH="0" baseline="0" dirty="0" smtClean="0">
                <a:ln>
                  <a:noFill/>
                </a:ln>
                <a:solidFill>
                  <a:srgbClr val="002060"/>
                </a:solidFill>
                <a:effectLst/>
                <a:ea typeface="Calibri" pitchFamily="34" charset="0"/>
                <a:cs typeface="Times New Roman" pitchFamily="18" charset="0"/>
              </a:rPr>
              <a:t>И деревьев ребята   на нашей планете, на которых растут фрукты  очень много. О каком дереве мы сегодня с вами поговорим, вы узнаете из  моей загадки:</a:t>
            </a:r>
            <a:endParaRPr kumimoji="0" lang="ru-RU" b="0" i="0" u="none" strike="noStrike" cap="none" normalizeH="0" baseline="0" dirty="0" smtClean="0">
              <a:ln>
                <a:noFill/>
              </a:ln>
              <a:solidFill>
                <a:srgbClr val="002060"/>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b="0" i="0" u="none" strike="noStrike" cap="none" normalizeH="0" baseline="0" dirty="0" smtClean="0">
                <a:ln>
                  <a:noFill/>
                </a:ln>
                <a:solidFill>
                  <a:srgbClr val="002060"/>
                </a:solidFill>
                <a:effectLst/>
                <a:ea typeface="Calibri" pitchFamily="34" charset="0"/>
                <a:cs typeface="Times New Roman" pitchFamily="18" charset="0"/>
              </a:rPr>
              <a:t>Круглые зеленые на дереве растут</a:t>
            </a:r>
            <a:br>
              <a:rPr kumimoji="0" lang="ru-RU" b="0" i="0" u="none" strike="noStrike" cap="none" normalizeH="0" baseline="0" dirty="0" smtClean="0">
                <a:ln>
                  <a:noFill/>
                </a:ln>
                <a:solidFill>
                  <a:srgbClr val="002060"/>
                </a:solidFill>
                <a:effectLst/>
                <a:ea typeface="Calibri" pitchFamily="34" charset="0"/>
                <a:cs typeface="Times New Roman" pitchFamily="18" charset="0"/>
              </a:rPr>
            </a:br>
            <a:r>
              <a:rPr kumimoji="0" lang="ru-RU" b="0" i="0" u="none" strike="noStrike" cap="none" normalizeH="0" baseline="0" dirty="0" smtClean="0">
                <a:ln>
                  <a:noFill/>
                </a:ln>
                <a:solidFill>
                  <a:srgbClr val="002060"/>
                </a:solidFill>
                <a:effectLst/>
                <a:ea typeface="Calibri" pitchFamily="34" charset="0"/>
                <a:cs typeface="Times New Roman" pitchFamily="18" charset="0"/>
              </a:rPr>
              <a:t>Как бочок краснеет, тут их и сорвут</a:t>
            </a:r>
            <a:br>
              <a:rPr kumimoji="0" lang="ru-RU" b="0" i="0" u="none" strike="noStrike" cap="none" normalizeH="0" baseline="0" dirty="0" smtClean="0">
                <a:ln>
                  <a:noFill/>
                </a:ln>
                <a:solidFill>
                  <a:srgbClr val="002060"/>
                </a:solidFill>
                <a:effectLst/>
                <a:ea typeface="Calibri" pitchFamily="34" charset="0"/>
                <a:cs typeface="Times New Roman" pitchFamily="18" charset="0"/>
              </a:rPr>
            </a:br>
            <a:r>
              <a:rPr kumimoji="0" lang="ru-RU" b="0" i="0" u="none" strike="noStrike" cap="none" normalizeH="0" baseline="0" dirty="0" smtClean="0">
                <a:ln>
                  <a:noFill/>
                </a:ln>
                <a:solidFill>
                  <a:srgbClr val="002060"/>
                </a:solidFill>
                <a:effectLst/>
                <a:ea typeface="Calibri" pitchFamily="34" charset="0"/>
                <a:cs typeface="Times New Roman" pitchFamily="18" charset="0"/>
              </a:rPr>
              <a:t>Сладкие и спелые соберут в корзинку</a:t>
            </a:r>
            <a:br>
              <a:rPr kumimoji="0" lang="ru-RU" b="0" i="0" u="none" strike="noStrike" cap="none" normalizeH="0" baseline="0" dirty="0" smtClean="0">
                <a:ln>
                  <a:noFill/>
                </a:ln>
                <a:solidFill>
                  <a:srgbClr val="002060"/>
                </a:solidFill>
                <a:effectLst/>
                <a:ea typeface="Calibri" pitchFamily="34" charset="0"/>
                <a:cs typeface="Times New Roman" pitchFamily="18" charset="0"/>
              </a:rPr>
            </a:br>
            <a:r>
              <a:rPr kumimoji="0" lang="ru-RU" b="0" i="0" u="none" strike="noStrike" cap="none" normalizeH="0" baseline="0" dirty="0" smtClean="0">
                <a:ln>
                  <a:noFill/>
                </a:ln>
                <a:solidFill>
                  <a:srgbClr val="002060"/>
                </a:solidFill>
                <a:effectLst/>
                <a:ea typeface="Calibri" pitchFamily="34" charset="0"/>
                <a:cs typeface="Times New Roman" pitchFamily="18" charset="0"/>
              </a:rPr>
              <a:t>Все на вид красивые, прямо как с картинки.</a:t>
            </a:r>
            <a:endParaRPr kumimoji="0" lang="ru-RU" b="0" i="0" u="none" strike="noStrike" cap="none" normalizeH="0" baseline="0" dirty="0" smtClean="0">
              <a:ln>
                <a:noFill/>
              </a:ln>
              <a:solidFill>
                <a:srgbClr val="002060"/>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b="0" i="0" u="none" strike="noStrike" cap="none" normalizeH="0" baseline="0" dirty="0" smtClean="0">
                <a:ln>
                  <a:noFill/>
                </a:ln>
                <a:solidFill>
                  <a:srgbClr val="002060"/>
                </a:solidFill>
                <a:effectLst/>
                <a:ea typeface="Calibri" pitchFamily="34" charset="0"/>
                <a:cs typeface="Times New Roman" pitchFamily="18" charset="0"/>
              </a:rPr>
              <a:t>Дети: Яблоко</a:t>
            </a:r>
            <a:endParaRPr kumimoji="0" lang="ru-RU" b="0" i="0" u="none" strike="noStrike" cap="none" normalizeH="0" baseline="0" dirty="0" smtClean="0">
              <a:ln>
                <a:noFill/>
              </a:ln>
              <a:solidFill>
                <a:srgbClr val="002060"/>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b="0" i="0" u="none" strike="noStrike" cap="none" normalizeH="0" baseline="0" dirty="0" smtClean="0">
                <a:ln>
                  <a:noFill/>
                </a:ln>
                <a:solidFill>
                  <a:srgbClr val="002060"/>
                </a:solidFill>
                <a:effectLst/>
                <a:ea typeface="Calibri" pitchFamily="34" charset="0"/>
                <a:cs typeface="Times New Roman" pitchFamily="18" charset="0"/>
              </a:rPr>
              <a:t>Воспитатель: Правильно. Молодцы! </a:t>
            </a:r>
            <a:endParaRPr kumimoji="0" lang="ru-RU" b="0" i="0" u="none" strike="noStrike" cap="none" normalizeH="0" baseline="0" dirty="0" smtClean="0">
              <a:ln>
                <a:noFill/>
              </a:ln>
              <a:solidFill>
                <a:srgbClr val="002060"/>
              </a:solidFill>
              <a:effectLst/>
              <a:cs typeface="Arial" pitchFamily="34" charset="0"/>
            </a:endParaRPr>
          </a:p>
        </p:txBody>
      </p:sp>
      <p:sp>
        <p:nvSpPr>
          <p:cNvPr id="41988" name="Rectangle 4"/>
          <p:cNvSpPr>
            <a:spLocks noChangeArrowheads="1"/>
          </p:cNvSpPr>
          <p:nvPr/>
        </p:nvSpPr>
        <p:spPr bwMode="auto">
          <a:xfrm>
            <a:off x="5076056" y="537956"/>
            <a:ext cx="2952328" cy="286232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b="0" i="0" u="none" strike="noStrike" cap="none" normalizeH="0" baseline="0" dirty="0" smtClean="0">
                <a:ln>
                  <a:noFill/>
                </a:ln>
                <a:solidFill>
                  <a:srgbClr val="002060"/>
                </a:solidFill>
                <a:effectLst/>
                <a:latin typeface="Calibri" pitchFamily="34" charset="0"/>
                <a:ea typeface="Calibri" pitchFamily="34" charset="0"/>
                <a:cs typeface="Times New Roman" pitchFamily="18" charset="0"/>
              </a:rPr>
              <a:t>Читает стихотворение.</a:t>
            </a:r>
            <a:endParaRPr kumimoji="0" lang="ru-RU" b="0" i="0" u="none" strike="noStrike" cap="none" normalizeH="0" baseline="0" dirty="0" smtClean="0">
              <a:ln>
                <a:noFill/>
              </a:ln>
              <a:solidFill>
                <a:srgbClr val="002060"/>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b="0" i="0" u="none" strike="noStrike" cap="none" normalizeH="0" baseline="0" dirty="0" smtClean="0">
                <a:ln>
                  <a:noFill/>
                </a:ln>
                <a:solidFill>
                  <a:srgbClr val="002060"/>
                </a:solidFill>
                <a:effectLst/>
                <a:latin typeface="Calibri" pitchFamily="34" charset="0"/>
                <a:ea typeface="Calibri" pitchFamily="34" charset="0"/>
                <a:cs typeface="Times New Roman" pitchFamily="18" charset="0"/>
              </a:rPr>
              <a:t>Л. </a:t>
            </a:r>
            <a:r>
              <a:rPr kumimoji="0" lang="ru-RU" b="0" i="0" u="none" strike="noStrike" cap="none" normalizeH="0" baseline="0" dirty="0" err="1" smtClean="0">
                <a:ln>
                  <a:noFill/>
                </a:ln>
                <a:solidFill>
                  <a:srgbClr val="002060"/>
                </a:solidFill>
                <a:effectLst/>
                <a:latin typeface="Calibri" pitchFamily="34" charset="0"/>
                <a:ea typeface="Calibri" pitchFamily="34" charset="0"/>
                <a:cs typeface="Times New Roman" pitchFamily="18" charset="0"/>
              </a:rPr>
              <a:t>Турьева</a:t>
            </a:r>
            <a:r>
              <a:rPr kumimoji="0" lang="ru-RU" b="0" i="0" u="none" strike="noStrike" cap="none" normalizeH="0" baseline="0" dirty="0" smtClean="0">
                <a:ln>
                  <a:noFill/>
                </a:ln>
                <a:solidFill>
                  <a:srgbClr val="002060"/>
                </a:solidFill>
                <a:effectLst/>
                <a:latin typeface="Calibri" pitchFamily="34" charset="0"/>
                <a:ea typeface="Calibri" pitchFamily="34" charset="0"/>
                <a:cs typeface="Times New Roman" pitchFamily="18" charset="0"/>
              </a:rPr>
              <a:t/>
            </a:r>
            <a:br>
              <a:rPr kumimoji="0" lang="ru-RU" b="0" i="0" u="none" strike="noStrike" cap="none" normalizeH="0" baseline="0" dirty="0" smtClean="0">
                <a:ln>
                  <a:noFill/>
                </a:ln>
                <a:solidFill>
                  <a:srgbClr val="002060"/>
                </a:solidFill>
                <a:effectLst/>
                <a:latin typeface="Calibri" pitchFamily="34" charset="0"/>
                <a:ea typeface="Calibri" pitchFamily="34" charset="0"/>
                <a:cs typeface="Times New Roman" pitchFamily="18" charset="0"/>
              </a:rPr>
            </a:br>
            <a:r>
              <a:rPr kumimoji="0" lang="ru-RU" b="0" i="0" u="none" strike="noStrike" cap="none" normalizeH="0" baseline="0" dirty="0" smtClean="0">
                <a:ln>
                  <a:noFill/>
                </a:ln>
                <a:solidFill>
                  <a:srgbClr val="002060"/>
                </a:solidFill>
                <a:effectLst/>
                <a:latin typeface="Calibri" pitchFamily="34" charset="0"/>
                <a:ea typeface="Calibri" pitchFamily="34" charset="0"/>
                <a:cs typeface="Times New Roman" pitchFamily="18" charset="0"/>
              </a:rPr>
              <a:t>Яблоко спелое,</a:t>
            </a:r>
            <a:br>
              <a:rPr kumimoji="0" lang="ru-RU" b="0" i="0" u="none" strike="noStrike" cap="none" normalizeH="0" baseline="0" dirty="0" smtClean="0">
                <a:ln>
                  <a:noFill/>
                </a:ln>
                <a:solidFill>
                  <a:srgbClr val="002060"/>
                </a:solidFill>
                <a:effectLst/>
                <a:latin typeface="Calibri" pitchFamily="34" charset="0"/>
                <a:ea typeface="Calibri" pitchFamily="34" charset="0"/>
                <a:cs typeface="Times New Roman" pitchFamily="18" charset="0"/>
              </a:rPr>
            </a:br>
            <a:r>
              <a:rPr kumimoji="0" lang="ru-RU" b="0" i="0" u="none" strike="noStrike" cap="none" normalizeH="0" baseline="0" dirty="0" smtClean="0">
                <a:ln>
                  <a:noFill/>
                </a:ln>
                <a:solidFill>
                  <a:srgbClr val="002060"/>
                </a:solidFill>
                <a:effectLst/>
                <a:latin typeface="Calibri" pitchFamily="34" charset="0"/>
                <a:ea typeface="Calibri" pitchFamily="34" charset="0"/>
                <a:cs typeface="Times New Roman" pitchFamily="18" charset="0"/>
              </a:rPr>
              <a:t>Яблоко сладкое,</a:t>
            </a:r>
            <a:br>
              <a:rPr kumimoji="0" lang="ru-RU" b="0" i="0" u="none" strike="noStrike" cap="none" normalizeH="0" baseline="0" dirty="0" smtClean="0">
                <a:ln>
                  <a:noFill/>
                </a:ln>
                <a:solidFill>
                  <a:srgbClr val="002060"/>
                </a:solidFill>
                <a:effectLst/>
                <a:latin typeface="Calibri" pitchFamily="34" charset="0"/>
                <a:ea typeface="Calibri" pitchFamily="34" charset="0"/>
                <a:cs typeface="Times New Roman" pitchFamily="18" charset="0"/>
              </a:rPr>
            </a:br>
            <a:r>
              <a:rPr kumimoji="0" lang="ru-RU" b="0" i="0" u="none" strike="noStrike" cap="none" normalizeH="0" baseline="0" dirty="0" smtClean="0">
                <a:ln>
                  <a:noFill/>
                </a:ln>
                <a:solidFill>
                  <a:srgbClr val="002060"/>
                </a:solidFill>
                <a:effectLst/>
                <a:latin typeface="Calibri" pitchFamily="34" charset="0"/>
                <a:ea typeface="Calibri" pitchFamily="34" charset="0"/>
                <a:cs typeface="Times New Roman" pitchFamily="18" charset="0"/>
              </a:rPr>
              <a:t>Яблоко хрусткое</a:t>
            </a:r>
            <a:br>
              <a:rPr kumimoji="0" lang="ru-RU" b="0" i="0" u="none" strike="noStrike" cap="none" normalizeH="0" baseline="0" dirty="0" smtClean="0">
                <a:ln>
                  <a:noFill/>
                </a:ln>
                <a:solidFill>
                  <a:srgbClr val="002060"/>
                </a:solidFill>
                <a:effectLst/>
                <a:latin typeface="Calibri" pitchFamily="34" charset="0"/>
                <a:ea typeface="Calibri" pitchFamily="34" charset="0"/>
                <a:cs typeface="Times New Roman" pitchFamily="18" charset="0"/>
              </a:rPr>
            </a:br>
            <a:r>
              <a:rPr kumimoji="0" lang="ru-RU" b="0" i="0" u="none" strike="noStrike" cap="none" normalizeH="0" baseline="0" dirty="0" smtClean="0">
                <a:ln>
                  <a:noFill/>
                </a:ln>
                <a:solidFill>
                  <a:srgbClr val="002060"/>
                </a:solidFill>
                <a:effectLst/>
                <a:latin typeface="Calibri" pitchFamily="34" charset="0"/>
                <a:ea typeface="Calibri" pitchFamily="34" charset="0"/>
                <a:cs typeface="Times New Roman" pitchFamily="18" charset="0"/>
              </a:rPr>
              <a:t>С кожицей гладкою.</a:t>
            </a:r>
            <a:br>
              <a:rPr kumimoji="0" lang="ru-RU" b="0" i="0" u="none" strike="noStrike" cap="none" normalizeH="0" baseline="0" dirty="0" smtClean="0">
                <a:ln>
                  <a:noFill/>
                </a:ln>
                <a:solidFill>
                  <a:srgbClr val="002060"/>
                </a:solidFill>
                <a:effectLst/>
                <a:latin typeface="Calibri" pitchFamily="34" charset="0"/>
                <a:ea typeface="Calibri" pitchFamily="34" charset="0"/>
                <a:cs typeface="Times New Roman" pitchFamily="18" charset="0"/>
              </a:rPr>
            </a:br>
            <a:r>
              <a:rPr kumimoji="0" lang="ru-RU" b="0" i="0" u="none" strike="noStrike" cap="none" normalizeH="0" baseline="0" dirty="0" smtClean="0">
                <a:ln>
                  <a:noFill/>
                </a:ln>
                <a:solidFill>
                  <a:srgbClr val="002060"/>
                </a:solidFill>
                <a:effectLst/>
                <a:latin typeface="Calibri" pitchFamily="34" charset="0"/>
                <a:ea typeface="Calibri" pitchFamily="34" charset="0"/>
                <a:cs typeface="Times New Roman" pitchFamily="18" charset="0"/>
              </a:rPr>
              <a:t>Яблоко я пополам разломлю,</a:t>
            </a:r>
            <a:br>
              <a:rPr kumimoji="0" lang="ru-RU" b="0" i="0" u="none" strike="noStrike" cap="none" normalizeH="0" baseline="0" dirty="0" smtClean="0">
                <a:ln>
                  <a:noFill/>
                </a:ln>
                <a:solidFill>
                  <a:srgbClr val="002060"/>
                </a:solidFill>
                <a:effectLst/>
                <a:latin typeface="Calibri" pitchFamily="34" charset="0"/>
                <a:ea typeface="Calibri" pitchFamily="34" charset="0"/>
                <a:cs typeface="Times New Roman" pitchFamily="18" charset="0"/>
              </a:rPr>
            </a:br>
            <a:r>
              <a:rPr kumimoji="0" lang="ru-RU" b="0" i="0" u="none" strike="noStrike" cap="none" normalizeH="0" baseline="0" dirty="0" smtClean="0">
                <a:ln>
                  <a:noFill/>
                </a:ln>
                <a:solidFill>
                  <a:srgbClr val="002060"/>
                </a:solidFill>
                <a:effectLst/>
                <a:latin typeface="Calibri" pitchFamily="34" charset="0"/>
                <a:ea typeface="Calibri" pitchFamily="34" charset="0"/>
                <a:cs typeface="Times New Roman" pitchFamily="18" charset="0"/>
              </a:rPr>
              <a:t>Яблоко с другом своим разделю.</a:t>
            </a:r>
            <a:endParaRPr kumimoji="0" lang="ru-RU" b="0" i="0" u="none" strike="noStrike" cap="none" normalizeH="0" baseline="0" dirty="0" smtClean="0">
              <a:ln>
                <a:noFill/>
              </a:ln>
              <a:solidFill>
                <a:srgbClr val="002060"/>
              </a:solidFill>
              <a:effectLst/>
              <a:latin typeface="Arial" pitchFamily="34" charset="0"/>
              <a:cs typeface="Arial" pitchFamily="34" charset="0"/>
            </a:endParaRPr>
          </a:p>
        </p:txBody>
      </p:sp>
      <p:pic>
        <p:nvPicPr>
          <p:cNvPr id="9" name="Рисунок 8" descr="0_99902_88bd0dac_XXXL.png"/>
          <p:cNvPicPr>
            <a:picLocks noChangeAspect="1"/>
          </p:cNvPicPr>
          <p:nvPr/>
        </p:nvPicPr>
        <p:blipFill>
          <a:blip r:embed="rId3" cstate="print"/>
          <a:stretch>
            <a:fillRect/>
          </a:stretch>
        </p:blipFill>
        <p:spPr>
          <a:xfrm>
            <a:off x="4499992" y="3140968"/>
            <a:ext cx="2890983" cy="2530943"/>
          </a:xfrm>
          <a:prstGeom prst="rect">
            <a:avLst/>
          </a:prstGeom>
        </p:spPr>
      </p:pic>
    </p:spTree>
  </p:cSld>
  <p:clrMapOvr>
    <a:masterClrMapping/>
  </p:clrMapOvr>
  <p:transition>
    <p:plus/>
  </p:transition>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738</TotalTime>
  <Words>598</Words>
  <Application>Microsoft Office PowerPoint</Application>
  <PresentationFormat>Экран (4:3)</PresentationFormat>
  <Paragraphs>70</Paragraphs>
  <Slides>19</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19</vt:i4>
      </vt:variant>
    </vt:vector>
  </HeadingPairs>
  <TitlesOfParts>
    <vt:vector size="20" baseType="lpstr">
      <vt:lpstr>Тема Office</vt:lpstr>
      <vt:lpstr> Развитие мелкой моторики рук посредством тестопластики</vt:lpstr>
      <vt:lpstr>Слайд 2</vt:lpstr>
      <vt:lpstr>Слайд 3</vt:lpstr>
      <vt:lpstr>Задачи</vt:lpstr>
      <vt:lpstr>Цель :</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 </vt:lpstr>
      <vt:lpstr> </vt:lpstr>
      <vt:lpstr>Слайд 18</vt:lpstr>
      <vt:lpstr>Слайд 19</vt:lpstr>
    </vt:vector>
  </TitlesOfParts>
  <Company>Reanimator Extreme Edition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User</dc:creator>
  <cp:lastModifiedBy>анастасия</cp:lastModifiedBy>
  <cp:revision>89</cp:revision>
  <dcterms:created xsi:type="dcterms:W3CDTF">2013-11-23T19:19:16Z</dcterms:created>
  <dcterms:modified xsi:type="dcterms:W3CDTF">2016-10-17T08:15:57Z</dcterms:modified>
</cp:coreProperties>
</file>